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79" r:id="rId2"/>
    <p:sldId id="257" r:id="rId3"/>
    <p:sldId id="303" r:id="rId4"/>
    <p:sldId id="306" r:id="rId5"/>
    <p:sldId id="307" r:id="rId6"/>
    <p:sldId id="308" r:id="rId7"/>
    <p:sldId id="309" r:id="rId8"/>
    <p:sldId id="310" r:id="rId9"/>
    <p:sldId id="311" r:id="rId10"/>
    <p:sldId id="313" r:id="rId11"/>
    <p:sldId id="352" r:id="rId12"/>
    <p:sldId id="353" r:id="rId13"/>
    <p:sldId id="333" r:id="rId14"/>
    <p:sldId id="334" r:id="rId15"/>
    <p:sldId id="370" r:id="rId16"/>
    <p:sldId id="371" r:id="rId17"/>
    <p:sldId id="372" r:id="rId18"/>
    <p:sldId id="373" r:id="rId19"/>
    <p:sldId id="351" r:id="rId20"/>
    <p:sldId id="358" r:id="rId21"/>
    <p:sldId id="361" r:id="rId22"/>
    <p:sldId id="374" r:id="rId23"/>
    <p:sldId id="362" r:id="rId24"/>
    <p:sldId id="327" r:id="rId25"/>
    <p:sldId id="375" r:id="rId26"/>
    <p:sldId id="389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51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309D633-C3D8-1746-A5F7-A765039D3E54}" v="32" dt="2020-09-23T12:03:43.08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289"/>
    <p:restoredTop sz="94351"/>
  </p:normalViewPr>
  <p:slideViewPr>
    <p:cSldViewPr snapToGrid="0" snapToObjects="1" showGuides="1">
      <p:cViewPr varScale="1">
        <p:scale>
          <a:sx n="113" d="100"/>
          <a:sy n="113" d="100"/>
        </p:scale>
        <p:origin x="80" y="504"/>
      </p:cViewPr>
      <p:guideLst>
        <p:guide orient="horz" pos="2251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chroeder, Julia" userId="22ffd91a-9b88-4279-86a5-c9a7a460afb6" providerId="ADAL" clId="{5309D633-C3D8-1746-A5F7-A765039D3E54}"/>
    <pc:docChg chg="modSld">
      <pc:chgData name="Schroeder, Julia" userId="22ffd91a-9b88-4279-86a5-c9a7a460afb6" providerId="ADAL" clId="{5309D633-C3D8-1746-A5F7-A765039D3E54}" dt="2020-09-23T12:03:43.083" v="51" actId="20577"/>
      <pc:docMkLst>
        <pc:docMk/>
      </pc:docMkLst>
      <pc:sldChg chg="modSp">
        <pc:chgData name="Schroeder, Julia" userId="22ffd91a-9b88-4279-86a5-c9a7a460afb6" providerId="ADAL" clId="{5309D633-C3D8-1746-A5F7-A765039D3E54}" dt="2020-09-23T12:02:31.839" v="43" actId="20577"/>
        <pc:sldMkLst>
          <pc:docMk/>
          <pc:sldMk cId="688765531" sldId="361"/>
        </pc:sldMkLst>
        <pc:spChg chg="mod">
          <ac:chgData name="Schroeder, Julia" userId="22ffd91a-9b88-4279-86a5-c9a7a460afb6" providerId="ADAL" clId="{5309D633-C3D8-1746-A5F7-A765039D3E54}" dt="2020-09-23T12:00:16.005" v="18" actId="20577"/>
          <ac:spMkLst>
            <pc:docMk/>
            <pc:sldMk cId="688765531" sldId="361"/>
            <ac:spMk id="15" creationId="{3D6FFC2C-6BCE-F646-80FC-C7BC9C730530}"/>
          </ac:spMkLst>
        </pc:spChg>
        <pc:spChg chg="mod">
          <ac:chgData name="Schroeder, Julia" userId="22ffd91a-9b88-4279-86a5-c9a7a460afb6" providerId="ADAL" clId="{5309D633-C3D8-1746-A5F7-A765039D3E54}" dt="2020-09-23T12:00:13.068" v="17" actId="20577"/>
          <ac:spMkLst>
            <pc:docMk/>
            <pc:sldMk cId="688765531" sldId="361"/>
            <ac:spMk id="19" creationId="{22B93404-8353-5C4A-B33D-79AC44A60E20}"/>
          </ac:spMkLst>
        </pc:spChg>
        <pc:spChg chg="mod">
          <ac:chgData name="Schroeder, Julia" userId="22ffd91a-9b88-4279-86a5-c9a7a460afb6" providerId="ADAL" clId="{5309D633-C3D8-1746-A5F7-A765039D3E54}" dt="2020-09-23T12:02:31.839" v="43" actId="20577"/>
          <ac:spMkLst>
            <pc:docMk/>
            <pc:sldMk cId="688765531" sldId="361"/>
            <ac:spMk id="21" creationId="{C5A83D4C-7740-9645-A801-868498883FFC}"/>
          </ac:spMkLst>
        </pc:spChg>
      </pc:sldChg>
      <pc:sldChg chg="addSp delSp modSp mod modAnim">
        <pc:chgData name="Schroeder, Julia" userId="22ffd91a-9b88-4279-86a5-c9a7a460afb6" providerId="ADAL" clId="{5309D633-C3D8-1746-A5F7-A765039D3E54}" dt="2020-09-23T12:03:43.083" v="51" actId="20577"/>
        <pc:sldMkLst>
          <pc:docMk/>
          <pc:sldMk cId="2055422714" sldId="374"/>
        </pc:sldMkLst>
        <pc:spChg chg="mod">
          <ac:chgData name="Schroeder, Julia" userId="22ffd91a-9b88-4279-86a5-c9a7a460afb6" providerId="ADAL" clId="{5309D633-C3D8-1746-A5F7-A765039D3E54}" dt="2020-09-23T12:03:43.083" v="51" actId="20577"/>
          <ac:spMkLst>
            <pc:docMk/>
            <pc:sldMk cId="2055422714" sldId="374"/>
            <ac:spMk id="15" creationId="{3D6FFC2C-6BCE-F646-80FC-C7BC9C730530}"/>
          </ac:spMkLst>
        </pc:spChg>
        <pc:spChg chg="mod">
          <ac:chgData name="Schroeder, Julia" userId="22ffd91a-9b88-4279-86a5-c9a7a460afb6" providerId="ADAL" clId="{5309D633-C3D8-1746-A5F7-A765039D3E54}" dt="2020-09-23T12:00:27.968" v="21" actId="20577"/>
          <ac:spMkLst>
            <pc:docMk/>
            <pc:sldMk cId="2055422714" sldId="374"/>
            <ac:spMk id="19" creationId="{22B93404-8353-5C4A-B33D-79AC44A60E20}"/>
          </ac:spMkLst>
        </pc:spChg>
        <pc:spChg chg="mod">
          <ac:chgData name="Schroeder, Julia" userId="22ffd91a-9b88-4279-86a5-c9a7a460afb6" providerId="ADAL" clId="{5309D633-C3D8-1746-A5F7-A765039D3E54}" dt="2020-09-23T12:02:25.055" v="42" actId="20577"/>
          <ac:spMkLst>
            <pc:docMk/>
            <pc:sldMk cId="2055422714" sldId="374"/>
            <ac:spMk id="21" creationId="{C5A83D4C-7740-9645-A801-868498883FFC}"/>
          </ac:spMkLst>
        </pc:spChg>
        <pc:grpChg chg="add del mod">
          <ac:chgData name="Schroeder, Julia" userId="22ffd91a-9b88-4279-86a5-c9a7a460afb6" providerId="ADAL" clId="{5309D633-C3D8-1746-A5F7-A765039D3E54}" dt="2020-09-23T12:02:46.273" v="44" actId="165"/>
          <ac:grpSpMkLst>
            <pc:docMk/>
            <pc:sldMk cId="2055422714" sldId="374"/>
            <ac:grpSpMk id="25" creationId="{0DE0106C-97AB-B24D-9854-28C5406754A2}"/>
          </ac:grpSpMkLst>
        </pc:grpChg>
        <pc:cxnChg chg="add mod">
          <ac:chgData name="Schroeder, Julia" userId="22ffd91a-9b88-4279-86a5-c9a7a460afb6" providerId="ADAL" clId="{5309D633-C3D8-1746-A5F7-A765039D3E54}" dt="2020-09-23T11:59:15.880" v="3" actId="1037"/>
          <ac:cxnSpMkLst>
            <pc:docMk/>
            <pc:sldMk cId="2055422714" sldId="374"/>
            <ac:cxnSpMk id="4" creationId="{7734A40D-5D54-5040-8AF3-9D750043244B}"/>
          </ac:cxnSpMkLst>
        </pc:cxnChg>
        <pc:cxnChg chg="add mod">
          <ac:chgData name="Schroeder, Julia" userId="22ffd91a-9b88-4279-86a5-c9a7a460afb6" providerId="ADAL" clId="{5309D633-C3D8-1746-A5F7-A765039D3E54}" dt="2020-09-23T11:59:55.910" v="11" actId="1582"/>
          <ac:cxnSpMkLst>
            <pc:docMk/>
            <pc:sldMk cId="2055422714" sldId="374"/>
            <ac:cxnSpMk id="9" creationId="{79BE9744-6CB6-8A46-9283-C2CD192305BC}"/>
          </ac:cxnSpMkLst>
        </pc:cxnChg>
        <pc:cxnChg chg="add mod">
          <ac:chgData name="Schroeder, Julia" userId="22ffd91a-9b88-4279-86a5-c9a7a460afb6" providerId="ADAL" clId="{5309D633-C3D8-1746-A5F7-A765039D3E54}" dt="2020-09-23T11:59:27.672" v="6" actId="14100"/>
          <ac:cxnSpMkLst>
            <pc:docMk/>
            <pc:sldMk cId="2055422714" sldId="374"/>
            <ac:cxnSpMk id="16" creationId="{44083CF1-0D7B-434F-A4F5-D1510498B3C7}"/>
          </ac:cxnSpMkLst>
        </pc:cxnChg>
        <pc:cxnChg chg="add mod">
          <ac:chgData name="Schroeder, Julia" userId="22ffd91a-9b88-4279-86a5-c9a7a460afb6" providerId="ADAL" clId="{5309D633-C3D8-1746-A5F7-A765039D3E54}" dt="2020-09-23T12:01:08.408" v="30" actId="14100"/>
          <ac:cxnSpMkLst>
            <pc:docMk/>
            <pc:sldMk cId="2055422714" sldId="374"/>
            <ac:cxnSpMk id="22" creationId="{BFFA693A-D510-8D4B-A8B7-F082A9EC7833}"/>
          </ac:cxnSpMkLst>
        </pc:cxnChg>
        <pc:cxnChg chg="add mod topLvl">
          <ac:chgData name="Schroeder, Julia" userId="22ffd91a-9b88-4279-86a5-c9a7a460afb6" providerId="ADAL" clId="{5309D633-C3D8-1746-A5F7-A765039D3E54}" dt="2020-09-23T12:03:01.825" v="46" actId="208"/>
          <ac:cxnSpMkLst>
            <pc:docMk/>
            <pc:sldMk cId="2055422714" sldId="374"/>
            <ac:cxnSpMk id="23" creationId="{EF1037FA-13D8-A54B-AC5B-BCBB313D94DA}"/>
          </ac:cxnSpMkLst>
        </pc:cxnChg>
        <pc:cxnChg chg="add mod topLvl">
          <ac:chgData name="Schroeder, Julia" userId="22ffd91a-9b88-4279-86a5-c9a7a460afb6" providerId="ADAL" clId="{5309D633-C3D8-1746-A5F7-A765039D3E54}" dt="2020-09-23T12:03:01.825" v="46" actId="208"/>
          <ac:cxnSpMkLst>
            <pc:docMk/>
            <pc:sldMk cId="2055422714" sldId="374"/>
            <ac:cxnSpMk id="24" creationId="{8BE5D41F-BAFE-2C48-ABAB-3849B210ED83}"/>
          </ac:cxnSpMkLst>
        </pc:cxn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0FA0D-1A8D-2743-9A5B-2C0323EAF7D6}" type="datetimeFigureOut">
              <a:rPr lang="en-US" smtClean="0"/>
              <a:t>9/23/20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606F0C-B1C2-5C40-8644-A920B02CC9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2262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0FA0D-1A8D-2743-9A5B-2C0323EAF7D6}" type="datetimeFigureOut">
              <a:rPr lang="en-US" smtClean="0"/>
              <a:t>9/23/20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606F0C-B1C2-5C40-8644-A920B02CC9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9852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0FA0D-1A8D-2743-9A5B-2C0323EAF7D6}" type="datetimeFigureOut">
              <a:rPr lang="en-US" smtClean="0"/>
              <a:t>9/23/20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606F0C-B1C2-5C40-8644-A920B02CC9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30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0FA0D-1A8D-2743-9A5B-2C0323EAF7D6}" type="datetimeFigureOut">
              <a:rPr lang="en-US" smtClean="0"/>
              <a:t>9/23/20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606F0C-B1C2-5C40-8644-A920B02CC9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5964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0FA0D-1A8D-2743-9A5B-2C0323EAF7D6}" type="datetimeFigureOut">
              <a:rPr lang="en-US" smtClean="0"/>
              <a:t>9/23/20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606F0C-B1C2-5C40-8644-A920B02CC9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3861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0FA0D-1A8D-2743-9A5B-2C0323EAF7D6}" type="datetimeFigureOut">
              <a:rPr lang="en-US" smtClean="0"/>
              <a:t>9/23/20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606F0C-B1C2-5C40-8644-A920B02CC9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7663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0FA0D-1A8D-2743-9A5B-2C0323EAF7D6}" type="datetimeFigureOut">
              <a:rPr lang="en-US" smtClean="0"/>
              <a:t>9/23/20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606F0C-B1C2-5C40-8644-A920B02CC9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8372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0FA0D-1A8D-2743-9A5B-2C0323EAF7D6}" type="datetimeFigureOut">
              <a:rPr lang="en-US" smtClean="0"/>
              <a:t>9/23/20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606F0C-B1C2-5C40-8644-A920B02CC9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38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0FA0D-1A8D-2743-9A5B-2C0323EAF7D6}" type="datetimeFigureOut">
              <a:rPr lang="en-US" smtClean="0"/>
              <a:t>9/23/20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606F0C-B1C2-5C40-8644-A920B02CC9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5389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0FA0D-1A8D-2743-9A5B-2C0323EAF7D6}" type="datetimeFigureOut">
              <a:rPr lang="en-US" smtClean="0"/>
              <a:t>9/23/20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606F0C-B1C2-5C40-8644-A920B02CC9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593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0FA0D-1A8D-2743-9A5B-2C0323EAF7D6}" type="datetimeFigureOut">
              <a:rPr lang="en-US" smtClean="0"/>
              <a:t>9/23/20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606F0C-B1C2-5C40-8644-A920B02CC9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8020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F0FA0D-1A8D-2743-9A5B-2C0323EAF7D6}" type="datetimeFigureOut">
              <a:rPr lang="en-US" smtClean="0"/>
              <a:t>9/23/20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606F0C-B1C2-5C40-8644-A920B02CC9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914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6.png"/><Relationship Id="rId7" Type="http://schemas.openxmlformats.org/officeDocument/2006/relationships/image" Target="../media/image11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6.emf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3.emf"/><Relationship Id="rId7" Type="http://schemas.openxmlformats.org/officeDocument/2006/relationships/image" Target="../media/image2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18.png"/><Relationship Id="rId4" Type="http://schemas.openxmlformats.org/officeDocument/2006/relationships/image" Target="../media/image24.png"/><Relationship Id="rId9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4.png"/><Relationship Id="rId7" Type="http://schemas.openxmlformats.org/officeDocument/2006/relationships/image" Target="../media/image30.png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10" Type="http://schemas.openxmlformats.org/officeDocument/2006/relationships/image" Target="../media/image32.png"/><Relationship Id="rId4" Type="http://schemas.openxmlformats.org/officeDocument/2006/relationships/image" Target="../media/image18.png"/><Relationship Id="rId9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7" Type="http://schemas.openxmlformats.org/officeDocument/2006/relationships/image" Target="../media/image37.png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1.png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40.png"/><Relationship Id="rId4" Type="http://schemas.openxmlformats.org/officeDocument/2006/relationships/image" Target="../media/image33.png"/><Relationship Id="rId9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4.png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40.png"/><Relationship Id="rId4" Type="http://schemas.openxmlformats.org/officeDocument/2006/relationships/image" Target="../media/image33.png"/><Relationship Id="rId9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7" Type="http://schemas.openxmlformats.org/officeDocument/2006/relationships/image" Target="../media/image49.emf"/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emf"/><Relationship Id="rId5" Type="http://schemas.openxmlformats.org/officeDocument/2006/relationships/image" Target="../media/image3.emf"/><Relationship Id="rId4" Type="http://schemas.openxmlformats.org/officeDocument/2006/relationships/image" Target="../media/image18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59613" y="1399765"/>
            <a:ext cx="9144000" cy="2387600"/>
          </a:xfrm>
        </p:spPr>
        <p:txBody>
          <a:bodyPr>
            <a:noAutofit/>
          </a:bodyPr>
          <a:lstStyle/>
          <a:p>
            <a:r>
              <a:rPr lang="en-US" sz="8000" dirty="0"/>
              <a:t>Statistics </a:t>
            </a:r>
            <a:br>
              <a:rPr lang="en-US" sz="8000" dirty="0"/>
            </a:br>
            <a:r>
              <a:rPr lang="en-US" sz="8000" dirty="0"/>
              <a:t>with </a:t>
            </a:r>
            <a:br>
              <a:rPr lang="en-US" sz="8000" dirty="0"/>
            </a:br>
            <a:r>
              <a:rPr lang="en-US" sz="8000" dirty="0"/>
              <a:t>Spa            </a:t>
            </a:r>
            <a:r>
              <a:rPr lang="en-US" sz="8000" dirty="0" err="1"/>
              <a:t>ows</a:t>
            </a:r>
            <a:endParaRPr lang="en-US" sz="8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2904" y="4252877"/>
            <a:ext cx="9144000" cy="1655762"/>
          </a:xfrm>
        </p:spPr>
        <p:txBody>
          <a:bodyPr/>
          <a:lstStyle/>
          <a:p>
            <a:r>
              <a:rPr lang="en-US" sz="3600" dirty="0"/>
              <a:t>Lecture 11-b</a:t>
            </a:r>
          </a:p>
          <a:p>
            <a:r>
              <a:rPr lang="en-US" dirty="0"/>
              <a:t>Julia Schroeder</a:t>
            </a:r>
          </a:p>
          <a:p>
            <a:r>
              <a:rPr lang="en-US" dirty="0" err="1"/>
              <a:t>Julia.schroeder@imperial.ac.uk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4575" y="2693158"/>
            <a:ext cx="1198069" cy="90888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4312" y="2693158"/>
            <a:ext cx="1198069" cy="908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8138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try this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</a:t>
            </a:r>
            <a:r>
              <a:rPr lang="en-US" baseline="-25000" dirty="0"/>
              <a:t>0 </a:t>
            </a:r>
            <a:r>
              <a:rPr lang="en-US" dirty="0"/>
              <a:t>= intercept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b</a:t>
            </a:r>
            <a:r>
              <a:rPr lang="en-US" baseline="-25000" dirty="0"/>
              <a:t>1</a:t>
            </a:r>
            <a:r>
              <a:rPr lang="en-US" dirty="0"/>
              <a:t> = estimates effect of continuous variable x</a:t>
            </a:r>
            <a:r>
              <a:rPr lang="en-US" baseline="-25000" dirty="0"/>
              <a:t>0</a:t>
            </a:r>
            <a:r>
              <a:rPr lang="en-US" dirty="0"/>
              <a:t> </a:t>
            </a:r>
          </a:p>
          <a:p>
            <a:r>
              <a:rPr lang="en-US" dirty="0"/>
              <a:t>b</a:t>
            </a:r>
            <a:r>
              <a:rPr lang="en-US" baseline="-25000" dirty="0"/>
              <a:t>2</a:t>
            </a:r>
            <a:r>
              <a:rPr lang="en-US" dirty="0"/>
              <a:t> = estimates effect of 2-level factor x</a:t>
            </a:r>
            <a:r>
              <a:rPr lang="en-US" baseline="-25000" dirty="0"/>
              <a:t>1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-555256" y="2317474"/>
                <a:ext cx="13302512" cy="923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5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5400" i="1"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5400" i="1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sz="5400" i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sz="5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5400" i="1">
                              <a:latin typeface="Cambria Math" charset="0"/>
                            </a:rPr>
                            <m:t>𝑏</m:t>
                          </m:r>
                        </m:e>
                        <m:sub>
                          <m:r>
                            <a:rPr lang="en-US" sz="5400" i="0"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r>
                        <a:rPr lang="en-US" sz="5400" i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sz="5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5400" i="1">
                              <a:latin typeface="Cambria Math" charset="0"/>
                            </a:rPr>
                            <m:t>𝑏</m:t>
                          </m:r>
                        </m:e>
                        <m:sub>
                          <m:r>
                            <a:rPr lang="en-US" sz="5400" i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5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540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5400" i="1">
                              <a:latin typeface="Cambria Math" charset="0"/>
                            </a:rPr>
                            <m:t>𝑖</m:t>
                          </m:r>
                          <m:r>
                            <a:rPr lang="en-GB" sz="5400" b="0" i="1" smtClean="0"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r>
                        <a:rPr lang="en-US" sz="540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sz="5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5400" i="1">
                              <a:latin typeface="Cambria Math" charset="0"/>
                            </a:rPr>
                            <m:t>𝑏</m:t>
                          </m:r>
                        </m:e>
                        <m:sub>
                          <m:r>
                            <a:rPr lang="en-GB" sz="5400" b="0" i="0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5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540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5400" i="1">
                              <a:latin typeface="Cambria Math" charset="0"/>
                            </a:rPr>
                            <m:t>𝑖</m:t>
                          </m:r>
                          <m:r>
                            <a:rPr lang="en-GB" sz="54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sz="540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sz="5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5400" i="1">
                              <a:latin typeface="Cambria Math" charset="0"/>
                            </a:rPr>
                            <m:t>𝜀</m:t>
                          </m:r>
                        </m:e>
                        <m:sub>
                          <m:r>
                            <a:rPr lang="en-US" sz="5400" i="1">
                              <a:latin typeface="Cambria Math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5400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55256" y="2317474"/>
                <a:ext cx="13302512" cy="92333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01076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try this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</a:t>
            </a:r>
            <a:r>
              <a:rPr lang="en-US" baseline="-25000" dirty="0"/>
              <a:t>0 </a:t>
            </a:r>
            <a:r>
              <a:rPr lang="en-US" dirty="0"/>
              <a:t>= intercept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b</a:t>
            </a:r>
            <a:r>
              <a:rPr lang="en-US" baseline="-25000" dirty="0"/>
              <a:t>1</a:t>
            </a:r>
            <a:r>
              <a:rPr lang="en-US" dirty="0"/>
              <a:t> = estimates effect of continuous variable x</a:t>
            </a:r>
            <a:r>
              <a:rPr lang="en-US" baseline="-25000" dirty="0"/>
              <a:t>0 </a:t>
            </a:r>
            <a:r>
              <a:rPr lang="en-US" dirty="0"/>
              <a:t>(tarsus) </a:t>
            </a:r>
          </a:p>
          <a:p>
            <a:r>
              <a:rPr lang="en-US" dirty="0"/>
              <a:t>b</a:t>
            </a:r>
            <a:r>
              <a:rPr lang="en-US" baseline="-25000" dirty="0"/>
              <a:t>2</a:t>
            </a:r>
            <a:r>
              <a:rPr lang="en-US" dirty="0"/>
              <a:t> = estimates effect of 2-level factor x</a:t>
            </a:r>
            <a:r>
              <a:rPr lang="en-US" baseline="-25000" dirty="0"/>
              <a:t>1 </a:t>
            </a:r>
            <a:r>
              <a:rPr lang="en-US" dirty="0"/>
              <a:t>(sex)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-555256" y="2317474"/>
                <a:ext cx="13302512" cy="923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5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5400" i="1"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5400" i="1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sz="5400" i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sz="5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5400" i="1">
                              <a:latin typeface="Cambria Math" charset="0"/>
                            </a:rPr>
                            <m:t>𝑏</m:t>
                          </m:r>
                        </m:e>
                        <m:sub>
                          <m:r>
                            <a:rPr lang="en-US" sz="5400" i="0"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r>
                        <a:rPr lang="en-US" sz="5400" i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sz="5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5400" i="1">
                              <a:latin typeface="Cambria Math" charset="0"/>
                            </a:rPr>
                            <m:t>𝑏</m:t>
                          </m:r>
                        </m:e>
                        <m:sub>
                          <m:r>
                            <a:rPr lang="en-US" sz="5400" i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5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540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5400" i="1">
                              <a:latin typeface="Cambria Math" charset="0"/>
                            </a:rPr>
                            <m:t>𝑖</m:t>
                          </m:r>
                          <m:r>
                            <a:rPr lang="en-GB" sz="5400" b="0" i="1" smtClean="0"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r>
                        <a:rPr lang="en-US" sz="540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sz="5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5400" i="1">
                              <a:latin typeface="Cambria Math" charset="0"/>
                            </a:rPr>
                            <m:t>𝑏</m:t>
                          </m:r>
                        </m:e>
                        <m:sub>
                          <m:r>
                            <a:rPr lang="en-GB" sz="5400" b="0" i="0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5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540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5400" i="1">
                              <a:latin typeface="Cambria Math" charset="0"/>
                            </a:rPr>
                            <m:t>𝑖</m:t>
                          </m:r>
                          <m:r>
                            <a:rPr lang="en-GB" sz="54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sz="540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sz="5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5400" i="1">
                              <a:latin typeface="Cambria Math" charset="0"/>
                            </a:rPr>
                            <m:t>𝜀</m:t>
                          </m:r>
                        </m:e>
                        <m:sub>
                          <m:r>
                            <a:rPr lang="en-US" sz="5400" i="1">
                              <a:latin typeface="Cambria Math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5400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55256" y="2317474"/>
                <a:ext cx="13302512" cy="92333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703483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try this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</a:t>
            </a:r>
            <a:r>
              <a:rPr lang="en-US" baseline="-25000" dirty="0"/>
              <a:t>0 </a:t>
            </a:r>
            <a:r>
              <a:rPr lang="en-US" dirty="0"/>
              <a:t>= intercept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b</a:t>
            </a:r>
            <a:r>
              <a:rPr lang="en-US" baseline="-25000" dirty="0"/>
              <a:t>1</a:t>
            </a:r>
            <a:r>
              <a:rPr lang="en-US" dirty="0"/>
              <a:t> = estimates effect of continuous variable x</a:t>
            </a:r>
            <a:r>
              <a:rPr lang="en-US" baseline="-25000" dirty="0"/>
              <a:t>0 </a:t>
            </a:r>
            <a:r>
              <a:rPr lang="en-US" dirty="0"/>
              <a:t>(tarsus) </a:t>
            </a:r>
          </a:p>
          <a:p>
            <a:r>
              <a:rPr lang="en-US" dirty="0"/>
              <a:t>b</a:t>
            </a:r>
            <a:r>
              <a:rPr lang="en-US" baseline="-25000" dirty="0"/>
              <a:t>2</a:t>
            </a:r>
            <a:r>
              <a:rPr lang="en-US" dirty="0"/>
              <a:t> = estimates effect of 2-level factor x</a:t>
            </a:r>
            <a:r>
              <a:rPr lang="en-US" baseline="-25000" dirty="0"/>
              <a:t>1 </a:t>
            </a:r>
            <a:r>
              <a:rPr lang="en-US" dirty="0"/>
              <a:t>(sex)</a:t>
            </a:r>
          </a:p>
          <a:p>
            <a:endParaRPr lang="en-US" dirty="0"/>
          </a:p>
          <a:p>
            <a:r>
              <a:rPr lang="en-US" dirty="0"/>
              <a:t>Sex will be re-coded internally. Females are 0 (</a:t>
            </a:r>
            <a:r>
              <a:rPr lang="en-US" dirty="0">
                <a:solidFill>
                  <a:srgbClr val="0070C0"/>
                </a:solidFill>
              </a:rPr>
              <a:t>and blue</a:t>
            </a:r>
            <a:r>
              <a:rPr lang="en-US" dirty="0"/>
              <a:t>). </a:t>
            </a: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-555256" y="2317474"/>
                <a:ext cx="13302512" cy="923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5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5400" i="1"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5400" i="1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sz="5400" i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sz="5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5400" i="1">
                              <a:latin typeface="Cambria Math" charset="0"/>
                            </a:rPr>
                            <m:t>𝑏</m:t>
                          </m:r>
                        </m:e>
                        <m:sub>
                          <m:r>
                            <a:rPr lang="en-US" sz="5400" i="0"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r>
                        <a:rPr lang="en-US" sz="5400" i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sz="5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5400" i="1">
                              <a:latin typeface="Cambria Math" charset="0"/>
                            </a:rPr>
                            <m:t>𝑏</m:t>
                          </m:r>
                        </m:e>
                        <m:sub>
                          <m:r>
                            <a:rPr lang="en-US" sz="5400" i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5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540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5400" i="1">
                              <a:latin typeface="Cambria Math" charset="0"/>
                            </a:rPr>
                            <m:t>𝑖</m:t>
                          </m:r>
                          <m:r>
                            <a:rPr lang="en-GB" sz="5400" b="0" i="1" smtClean="0"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r>
                        <a:rPr lang="en-US" sz="540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sz="5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5400" i="1">
                              <a:latin typeface="Cambria Math" charset="0"/>
                            </a:rPr>
                            <m:t>𝑏</m:t>
                          </m:r>
                        </m:e>
                        <m:sub>
                          <m:r>
                            <a:rPr lang="en-GB" sz="5400" b="0" i="0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5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540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5400" i="1">
                              <a:latin typeface="Cambria Math" charset="0"/>
                            </a:rPr>
                            <m:t>𝑖</m:t>
                          </m:r>
                          <m:r>
                            <a:rPr lang="en-GB" sz="54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sz="540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sz="5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5400" i="1">
                              <a:latin typeface="Cambria Math" charset="0"/>
                            </a:rPr>
                            <m:t>𝜀</m:t>
                          </m:r>
                        </m:e>
                        <m:sub>
                          <m:r>
                            <a:rPr lang="en-US" sz="5400" i="1">
                              <a:latin typeface="Cambria Math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5400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55256" y="2317474"/>
                <a:ext cx="13302512" cy="92333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635484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try this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92" r="4057" b="2412"/>
          <a:stretch/>
        </p:blipFill>
        <p:spPr>
          <a:xfrm>
            <a:off x="4755485" y="822259"/>
            <a:ext cx="7436515" cy="584947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6096000" y="0"/>
                <a:ext cx="6737683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3200" i="1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sz="3200" i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charset="0"/>
                            </a:rPr>
                            <m:t>𝑏</m:t>
                          </m:r>
                        </m:e>
                        <m:sub>
                          <m:r>
                            <a:rPr lang="en-US" sz="3200" i="0"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r>
                        <a:rPr lang="en-US" sz="3200" i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charset="0"/>
                            </a:rPr>
                            <m:t>𝑏</m:t>
                          </m:r>
                        </m:e>
                        <m:sub>
                          <m:r>
                            <a:rPr lang="en-US" sz="3200" i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i="1">
                              <a:latin typeface="Cambria Math" charset="0"/>
                            </a:rPr>
                            <m:t>𝑖</m:t>
                          </m:r>
                          <m:r>
                            <a:rPr lang="en-GB" sz="3200" b="0" i="1" smtClean="0"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r>
                        <a:rPr lang="en-US" sz="320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charset="0"/>
                            </a:rPr>
                            <m:t>𝑏</m:t>
                          </m:r>
                        </m:e>
                        <m:sub>
                          <m:r>
                            <a:rPr lang="en-GB" sz="3200" b="0" i="0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i="1">
                              <a:latin typeface="Cambria Math" charset="0"/>
                            </a:rPr>
                            <m:t>𝑖</m:t>
                          </m:r>
                          <m:r>
                            <a:rPr lang="en-GB" sz="32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sz="320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charset="0"/>
                            </a:rPr>
                            <m:t>𝜀</m:t>
                          </m:r>
                        </m:e>
                        <m:sub>
                          <m:r>
                            <a:rPr lang="en-US" sz="3200" i="1">
                              <a:latin typeface="Cambria Math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0"/>
                <a:ext cx="6737683" cy="58477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697365D-56AE-B54E-B95E-E004700EAD32}"/>
              </a:ext>
            </a:extLst>
          </p:cNvPr>
          <p:cNvCxnSpPr>
            <a:cxnSpLocks/>
          </p:cNvCxnSpPr>
          <p:nvPr/>
        </p:nvCxnSpPr>
        <p:spPr>
          <a:xfrm flipV="1">
            <a:off x="8892209" y="1179443"/>
            <a:ext cx="0" cy="429370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078FDAB-2021-4B45-8C68-C95F9BCA1475}"/>
              </a:ext>
            </a:extLst>
          </p:cNvPr>
          <p:cNvCxnSpPr>
            <a:cxnSpLocks/>
          </p:cNvCxnSpPr>
          <p:nvPr/>
        </p:nvCxnSpPr>
        <p:spPr>
          <a:xfrm flipH="1">
            <a:off x="5857463" y="3313044"/>
            <a:ext cx="6056242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45279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92" r="4057" b="2412"/>
          <a:stretch/>
        </p:blipFill>
        <p:spPr>
          <a:xfrm>
            <a:off x="6574723" y="2441868"/>
            <a:ext cx="5490898" cy="431907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058"/>
          <a:stretch/>
        </p:blipFill>
        <p:spPr>
          <a:xfrm>
            <a:off x="0" y="3124200"/>
            <a:ext cx="5842000" cy="37338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1778763" y="-7877"/>
                <a:ext cx="6737683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3200" i="1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sz="3200" i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charset="0"/>
                            </a:rPr>
                            <m:t>𝑏</m:t>
                          </m:r>
                        </m:e>
                        <m:sub>
                          <m:r>
                            <a:rPr lang="en-US" sz="3200" i="0"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r>
                        <a:rPr lang="en-US" sz="3200" i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charset="0"/>
                            </a:rPr>
                            <m:t>𝑏</m:t>
                          </m:r>
                        </m:e>
                        <m:sub>
                          <m:r>
                            <a:rPr lang="en-US" sz="3200" i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i="1">
                              <a:latin typeface="Cambria Math" charset="0"/>
                            </a:rPr>
                            <m:t>𝑖</m:t>
                          </m:r>
                          <m:r>
                            <a:rPr lang="en-GB" sz="3200" b="0" i="1" smtClean="0"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r>
                        <a:rPr lang="en-US" sz="320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charset="0"/>
                            </a:rPr>
                            <m:t>𝑏</m:t>
                          </m:r>
                        </m:e>
                        <m:sub>
                          <m:r>
                            <a:rPr lang="en-GB" sz="3200" b="0" i="0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i="1">
                              <a:latin typeface="Cambria Math" charset="0"/>
                            </a:rPr>
                            <m:t>𝑖</m:t>
                          </m:r>
                          <m:r>
                            <a:rPr lang="en-GB" sz="32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sz="320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charset="0"/>
                            </a:rPr>
                            <m:t>𝜀</m:t>
                          </m:r>
                        </m:e>
                        <m:sub>
                          <m:r>
                            <a:rPr lang="en-US" sz="3200" i="1">
                              <a:latin typeface="Cambria Math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8763" y="-7877"/>
                <a:ext cx="6737683" cy="584775"/>
              </a:xfrm>
              <a:prstGeom prst="rect">
                <a:avLst/>
              </a:prstGeom>
              <a:blipFill>
                <a:blip r:embed="rId4"/>
                <a:stretch>
                  <a:fillRect l="-942" b="-127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C7954A4F-8AB3-1D42-90C6-217A9DC84438}"/>
              </a:ext>
            </a:extLst>
          </p:cNvPr>
          <p:cNvSpPr txBox="1"/>
          <p:nvPr/>
        </p:nvSpPr>
        <p:spPr>
          <a:xfrm>
            <a:off x="0" y="203168"/>
            <a:ext cx="161114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Sex:</a:t>
            </a:r>
          </a:p>
          <a:p>
            <a:endParaRPr lang="en-US" dirty="0"/>
          </a:p>
          <a:p>
            <a:r>
              <a:rPr lang="en-US" dirty="0"/>
              <a:t>Female (x</a:t>
            </a:r>
            <a:r>
              <a:rPr lang="en-US" baseline="-25000" dirty="0"/>
              <a:t>i2</a:t>
            </a:r>
            <a:r>
              <a:rPr lang="en-US" dirty="0"/>
              <a:t> = 0)</a:t>
            </a:r>
          </a:p>
          <a:p>
            <a:endParaRPr lang="en-US" dirty="0"/>
          </a:p>
          <a:p>
            <a:r>
              <a:rPr lang="en-US" dirty="0"/>
              <a:t>Male (x</a:t>
            </a:r>
            <a:r>
              <a:rPr lang="en-US" baseline="-25000" dirty="0"/>
              <a:t>i2</a:t>
            </a:r>
            <a:r>
              <a:rPr lang="en-US" dirty="0"/>
              <a:t> = 1)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F0C2C2B1-603F-8B4C-81CF-35DF09CEBA75}"/>
                  </a:ext>
                </a:extLst>
              </p:cNvPr>
              <p:cNvSpPr/>
              <p:nvPr/>
            </p:nvSpPr>
            <p:spPr>
              <a:xfrm>
                <a:off x="1667252" y="576898"/>
                <a:ext cx="5117862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3200" i="1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sz="3200" i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charset="0"/>
                            </a:rPr>
                            <m:t>𝑏</m:t>
                          </m:r>
                        </m:e>
                        <m:sub>
                          <m:r>
                            <a:rPr lang="en-US" sz="3200" i="0"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r>
                        <a:rPr lang="en-US" sz="3200" i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charset="0"/>
                            </a:rPr>
                            <m:t>𝑏</m:t>
                          </m:r>
                        </m:e>
                        <m:sub>
                          <m:r>
                            <a:rPr lang="en-US" sz="3200" i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i="1">
                              <a:latin typeface="Cambria Math" charset="0"/>
                            </a:rPr>
                            <m:t>𝑖</m:t>
                          </m:r>
                          <m:r>
                            <a:rPr lang="en-GB" sz="3200" b="0" i="1" smtClean="0"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r>
                        <a:rPr lang="en-US" sz="320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charset="0"/>
                            </a:rPr>
                            <m:t>𝑏</m:t>
                          </m:r>
                        </m:e>
                        <m:sub>
                          <m:r>
                            <a:rPr lang="en-GB" sz="3200" b="0" i="0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GB" sz="320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320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charset="0"/>
                            </a:rPr>
                            <m:t>𝜀</m:t>
                          </m:r>
                        </m:e>
                        <m:sub>
                          <m:r>
                            <a:rPr lang="en-US" sz="3200" i="1">
                              <a:latin typeface="Cambria Math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F0C2C2B1-603F-8B4C-81CF-35DF09CEBA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7252" y="576898"/>
                <a:ext cx="5117862" cy="584775"/>
              </a:xfrm>
              <a:prstGeom prst="rect">
                <a:avLst/>
              </a:prstGeom>
              <a:blipFill>
                <a:blip r:embed="rId5"/>
                <a:stretch>
                  <a:fillRect l="-990" b="-127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D6017A5C-A799-604D-A24E-A27C960D6462}"/>
                  </a:ext>
                </a:extLst>
              </p:cNvPr>
              <p:cNvSpPr/>
              <p:nvPr/>
            </p:nvSpPr>
            <p:spPr>
              <a:xfrm>
                <a:off x="1667251" y="1156416"/>
                <a:ext cx="10030378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3200" i="1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sz="3200" i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charset="0"/>
                            </a:rPr>
                            <m:t>𝑏</m:t>
                          </m:r>
                        </m:e>
                        <m:sub>
                          <m:r>
                            <a:rPr lang="en-US" sz="3200" i="0"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r>
                        <a:rPr lang="en-US" sz="3200" i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charset="0"/>
                            </a:rPr>
                            <m:t>𝑏</m:t>
                          </m:r>
                        </m:e>
                        <m:sub>
                          <m:r>
                            <a:rPr lang="en-US" sz="3200" i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i="1">
                              <a:latin typeface="Cambria Math" charset="0"/>
                            </a:rPr>
                            <m:t>𝑖</m:t>
                          </m:r>
                          <m:r>
                            <a:rPr lang="en-GB" sz="3200" b="0" i="1" smtClean="0"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r>
                        <a:rPr lang="en-US" sz="320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charset="0"/>
                            </a:rPr>
                            <m:t>𝑏</m:t>
                          </m:r>
                        </m:e>
                        <m:sub>
                          <m:r>
                            <a:rPr lang="en-GB" sz="3200" b="0" i="0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∗1</m:t>
                      </m:r>
                      <m:r>
                        <a:rPr lang="en-US" sz="320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charset="0"/>
                            </a:rPr>
                            <m:t>𝜀</m:t>
                          </m:r>
                        </m:e>
                        <m:sub>
                          <m:r>
                            <a:rPr lang="en-US" sz="3200" i="1">
                              <a:latin typeface="Cambria Math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D6017A5C-A799-604D-A24E-A27C960D64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7251" y="1156416"/>
                <a:ext cx="10030378" cy="584775"/>
              </a:xfrm>
              <a:prstGeom prst="rect">
                <a:avLst/>
              </a:prstGeom>
              <a:blipFill>
                <a:blip r:embed="rId6"/>
                <a:stretch>
                  <a:fillRect l="-506" b="-127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ED019B4-7396-8A41-B457-F5A53CD0ACEC}"/>
                  </a:ext>
                </a:extLst>
              </p:cNvPr>
              <p:cNvSpPr txBox="1"/>
              <p:nvPr/>
            </p:nvSpPr>
            <p:spPr>
              <a:xfrm>
                <a:off x="6241774" y="576897"/>
                <a:ext cx="337541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200" i="1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charset="0"/>
                            </a:rPr>
                            <m:t>𝑏</m:t>
                          </m:r>
                        </m:e>
                        <m:sub>
                          <m:r>
                            <a:rPr lang="en-US" sz="3200"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r>
                        <a:rPr lang="en-US" sz="320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charset="0"/>
                            </a:rPr>
                            <m:t>𝑏</m:t>
                          </m:r>
                        </m:e>
                        <m:sub>
                          <m:r>
                            <a:rPr lang="en-US" sz="320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i="1">
                              <a:latin typeface="Cambria Math" charset="0"/>
                            </a:rPr>
                            <m:t>𝑖</m:t>
                          </m:r>
                          <m:r>
                            <a:rPr lang="en-GB" sz="3200" i="1"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r>
                        <a:rPr lang="en-US" sz="320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charset="0"/>
                            </a:rPr>
                            <m:t>𝜀</m:t>
                          </m:r>
                        </m:e>
                        <m:sub>
                          <m:r>
                            <a:rPr lang="en-US" sz="3200" i="1">
                              <a:latin typeface="Cambria Math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ED019B4-7396-8A41-B457-F5A53CD0AC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1774" y="576897"/>
                <a:ext cx="3375411" cy="584775"/>
              </a:xfrm>
              <a:prstGeom prst="rect">
                <a:avLst/>
              </a:prstGeom>
              <a:blipFill>
                <a:blip r:embed="rId7"/>
                <a:stretch>
                  <a:fillRect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CB3D428-E448-3847-A7A7-7A3BE4FACFFF}"/>
                  </a:ext>
                </a:extLst>
              </p:cNvPr>
              <p:cNvSpPr txBox="1"/>
              <p:nvPr/>
            </p:nvSpPr>
            <p:spPr>
              <a:xfrm>
                <a:off x="6634513" y="1128696"/>
                <a:ext cx="426232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20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charset="0"/>
                            </a:rPr>
                            <m:t>𝑏</m:t>
                          </m:r>
                        </m:e>
                        <m:sub>
                          <m:r>
                            <a:rPr lang="en-US" sz="3200"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r>
                        <a:rPr lang="en-US" sz="320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charset="0"/>
                            </a:rPr>
                            <m:t>𝑏</m:t>
                          </m:r>
                        </m:e>
                        <m:sub>
                          <m:r>
                            <a:rPr lang="en-US" sz="320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i="1">
                              <a:latin typeface="Cambria Math" charset="0"/>
                            </a:rPr>
                            <m:t>𝑖</m:t>
                          </m:r>
                          <m:r>
                            <a:rPr lang="en-GB" sz="3200" i="1"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charset="0"/>
                            </a:rPr>
                            <m:t>𝑏</m:t>
                          </m:r>
                        </m:e>
                        <m:sub>
                          <m:r>
                            <a:rPr lang="en-GB" sz="320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sz="320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charset="0"/>
                            </a:rPr>
                            <m:t>𝜀</m:t>
                          </m:r>
                        </m:e>
                        <m:sub>
                          <m:r>
                            <a:rPr lang="en-US" sz="3200" i="1">
                              <a:latin typeface="Cambria Math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CB3D428-E448-3847-A7A7-7A3BE4FACF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4513" y="1128696"/>
                <a:ext cx="4262321" cy="584775"/>
              </a:xfrm>
              <a:prstGeom prst="rect">
                <a:avLst/>
              </a:prstGeom>
              <a:blipFill>
                <a:blip r:embed="rId8"/>
                <a:stretch>
                  <a:fillRect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C050989E-2EAE-D043-9B12-FFC638593212}"/>
              </a:ext>
            </a:extLst>
          </p:cNvPr>
          <p:cNvSpPr txBox="1"/>
          <p:nvPr/>
        </p:nvSpPr>
        <p:spPr>
          <a:xfrm>
            <a:off x="0" y="1741191"/>
            <a:ext cx="161114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  <a:p>
            <a:r>
              <a:rPr lang="en-US" dirty="0">
                <a:solidFill>
                  <a:srgbClr val="0070C0"/>
                </a:solidFill>
              </a:rPr>
              <a:t>Female (x</a:t>
            </a:r>
            <a:r>
              <a:rPr lang="en-US" baseline="-25000" dirty="0">
                <a:solidFill>
                  <a:srgbClr val="0070C0"/>
                </a:solidFill>
              </a:rPr>
              <a:t>i2</a:t>
            </a:r>
            <a:r>
              <a:rPr lang="en-US" dirty="0">
                <a:solidFill>
                  <a:srgbClr val="0070C0"/>
                </a:solidFill>
              </a:rPr>
              <a:t> = 0)</a:t>
            </a:r>
          </a:p>
          <a:p>
            <a:endParaRPr lang="en-US" dirty="0">
              <a:solidFill>
                <a:srgbClr val="0070C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Male (x</a:t>
            </a:r>
            <a:r>
              <a:rPr lang="en-US" baseline="-25000" dirty="0">
                <a:solidFill>
                  <a:srgbClr val="FF0000"/>
                </a:solidFill>
              </a:rPr>
              <a:t>i2</a:t>
            </a:r>
            <a:r>
              <a:rPr lang="en-US" dirty="0">
                <a:solidFill>
                  <a:srgbClr val="FF0000"/>
                </a:solidFill>
              </a:rPr>
              <a:t> = 1)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B408095-2B98-5341-B6C1-9C1A1BB8D2BC}"/>
                  </a:ext>
                </a:extLst>
              </p:cNvPr>
              <p:cNvSpPr txBox="1"/>
              <p:nvPr/>
            </p:nvSpPr>
            <p:spPr>
              <a:xfrm>
                <a:off x="2034209" y="1923871"/>
                <a:ext cx="351429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2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3200" b="0" i="0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3200">
                          <a:latin typeface="Cambria Math" charset="0"/>
                        </a:rPr>
                        <m:t>+</m:t>
                      </m:r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0 ∗ </m:t>
                      </m:r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i="1">
                              <a:latin typeface="Cambria Math" charset="0"/>
                            </a:rPr>
                            <m:t>𝑖</m:t>
                          </m:r>
                          <m:r>
                            <a:rPr lang="en-GB" sz="3200" i="1"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r>
                        <a:rPr lang="en-US" sz="320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charset="0"/>
                            </a:rPr>
                            <m:t>𝜀</m:t>
                          </m:r>
                        </m:e>
                        <m:sub>
                          <m:r>
                            <a:rPr lang="en-US" sz="3200" i="1">
                              <a:latin typeface="Cambria Math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B408095-2B98-5341-B6C1-9C1A1BB8D2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4209" y="1923871"/>
                <a:ext cx="3514295" cy="584775"/>
              </a:xfrm>
              <a:prstGeom prst="rect">
                <a:avLst/>
              </a:prstGeom>
              <a:blipFill>
                <a:blip r:embed="rId9"/>
                <a:stretch>
                  <a:fillRect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F3789F6-5D0C-8A4A-933B-96C1D0D5E8E1}"/>
                  </a:ext>
                </a:extLst>
              </p:cNvPr>
              <p:cNvSpPr txBox="1"/>
              <p:nvPr/>
            </p:nvSpPr>
            <p:spPr>
              <a:xfrm>
                <a:off x="1960218" y="2508646"/>
                <a:ext cx="423045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2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3200" b="0" i="0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3200">
                          <a:latin typeface="Cambria Math" charset="0"/>
                        </a:rPr>
                        <m:t>+</m:t>
                      </m:r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0 ∗ </m:t>
                      </m:r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i="1">
                              <a:latin typeface="Cambria Math" charset="0"/>
                            </a:rPr>
                            <m:t>𝑖</m:t>
                          </m:r>
                          <m:r>
                            <a:rPr lang="en-GB" sz="3200" i="1"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r>
                        <a:rPr lang="en-US" sz="3200">
                          <a:latin typeface="Cambria Math" charset="0"/>
                        </a:rPr>
                        <m:t>+</m:t>
                      </m:r>
                      <m:r>
                        <a:rPr lang="en-GB" sz="3200" b="0" i="0" smtClean="0">
                          <a:latin typeface="Cambria Math" panose="02040503050406030204" pitchFamily="18" charset="0"/>
                        </a:rPr>
                        <m:t>0+</m:t>
                      </m:r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charset="0"/>
                            </a:rPr>
                            <m:t>𝜀</m:t>
                          </m:r>
                        </m:e>
                        <m:sub>
                          <m:r>
                            <a:rPr lang="en-US" sz="3200" i="1">
                              <a:latin typeface="Cambria Math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F3789F6-5D0C-8A4A-933B-96C1D0D5E8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0218" y="2508646"/>
                <a:ext cx="4230453" cy="584775"/>
              </a:xfrm>
              <a:prstGeom prst="rect">
                <a:avLst/>
              </a:prstGeom>
              <a:blipFill>
                <a:blip r:embed="rId10"/>
                <a:stretch>
                  <a:fillRect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Oval 16">
            <a:extLst>
              <a:ext uri="{FF2B5EF4-FFF2-40B4-BE49-F238E27FC236}">
                <a16:creationId xmlns:a16="http://schemas.microsoft.com/office/drawing/2014/main" id="{1D4F3469-4958-4943-ADA9-8905F1AF7C09}"/>
              </a:ext>
            </a:extLst>
          </p:cNvPr>
          <p:cNvSpPr/>
          <p:nvPr/>
        </p:nvSpPr>
        <p:spPr>
          <a:xfrm>
            <a:off x="877285" y="4476430"/>
            <a:ext cx="4087430" cy="1804672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B620CDA-2B7D-954B-8706-0FB3FD55FA20}"/>
              </a:ext>
            </a:extLst>
          </p:cNvPr>
          <p:cNvCxnSpPr/>
          <p:nvPr/>
        </p:nvCxnSpPr>
        <p:spPr>
          <a:xfrm>
            <a:off x="7434470" y="4337781"/>
            <a:ext cx="2182715" cy="0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1F6C799-3785-5543-B9F1-D7242589A0CE}"/>
              </a:ext>
            </a:extLst>
          </p:cNvPr>
          <p:cNvCxnSpPr/>
          <p:nvPr/>
        </p:nvCxnSpPr>
        <p:spPr>
          <a:xfrm>
            <a:off x="7425088" y="4211885"/>
            <a:ext cx="2182715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E92B499-7FD5-744F-A198-555B13DD31B2}"/>
              </a:ext>
            </a:extLst>
          </p:cNvPr>
          <p:cNvCxnSpPr>
            <a:cxnSpLocks/>
          </p:cNvCxnSpPr>
          <p:nvPr/>
        </p:nvCxnSpPr>
        <p:spPr>
          <a:xfrm flipV="1">
            <a:off x="9623810" y="2676939"/>
            <a:ext cx="0" cy="33447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7690275-82DB-6847-8E59-88D614905768}"/>
              </a:ext>
            </a:extLst>
          </p:cNvPr>
          <p:cNvCxnSpPr>
            <a:cxnSpLocks/>
          </p:cNvCxnSpPr>
          <p:nvPr/>
        </p:nvCxnSpPr>
        <p:spPr>
          <a:xfrm flipH="1">
            <a:off x="7304682" y="4274833"/>
            <a:ext cx="456021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2448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3" grpId="0"/>
      <p:bldP spid="15" grpId="0"/>
      <p:bldP spid="16" grpId="0"/>
      <p:bldP spid="1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68ACB316-25CD-0142-9038-0F1CACD470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67" y="3228744"/>
            <a:ext cx="5368994" cy="362925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3F908AF-F229-484B-9C45-6A010E1565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5268" y="1535402"/>
            <a:ext cx="6093355" cy="532259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7954A4F-8AB3-1D42-90C6-217A9DC84438}"/>
              </a:ext>
            </a:extLst>
          </p:cNvPr>
          <p:cNvSpPr txBox="1"/>
          <p:nvPr/>
        </p:nvSpPr>
        <p:spPr>
          <a:xfrm>
            <a:off x="0" y="203168"/>
            <a:ext cx="161114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Sex:</a:t>
            </a:r>
          </a:p>
          <a:p>
            <a:endParaRPr lang="en-US" dirty="0"/>
          </a:p>
          <a:p>
            <a:r>
              <a:rPr lang="en-US" dirty="0"/>
              <a:t>Female (x</a:t>
            </a:r>
            <a:r>
              <a:rPr lang="en-US" baseline="-25000" dirty="0"/>
              <a:t>i2</a:t>
            </a:r>
            <a:r>
              <a:rPr lang="en-US" dirty="0"/>
              <a:t> = 0)</a:t>
            </a:r>
          </a:p>
          <a:p>
            <a:endParaRPr lang="en-US" dirty="0"/>
          </a:p>
          <a:p>
            <a:r>
              <a:rPr lang="en-US" dirty="0"/>
              <a:t>Male (x</a:t>
            </a:r>
            <a:r>
              <a:rPr lang="en-US" baseline="-25000" dirty="0"/>
              <a:t>i2</a:t>
            </a:r>
            <a:r>
              <a:rPr lang="en-US" dirty="0"/>
              <a:t> = 1)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F0C2C2B1-603F-8B4C-81CF-35DF09CEBA75}"/>
                  </a:ext>
                </a:extLst>
              </p:cNvPr>
              <p:cNvSpPr/>
              <p:nvPr/>
            </p:nvSpPr>
            <p:spPr>
              <a:xfrm>
                <a:off x="1667252" y="576898"/>
                <a:ext cx="5117862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3200" i="1">
                              <a:latin typeface="Cambria Math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F0C2C2B1-603F-8B4C-81CF-35DF09CEBA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7252" y="576898"/>
                <a:ext cx="5117862" cy="584775"/>
              </a:xfrm>
              <a:prstGeom prst="rect">
                <a:avLst/>
              </a:prstGeom>
              <a:blipFill>
                <a:blip r:embed="rId4"/>
                <a:stretch>
                  <a:fillRect l="-990" b="-127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D6017A5C-A799-604D-A24E-A27C960D6462}"/>
                  </a:ext>
                </a:extLst>
              </p:cNvPr>
              <p:cNvSpPr/>
              <p:nvPr/>
            </p:nvSpPr>
            <p:spPr>
              <a:xfrm>
                <a:off x="1667251" y="1156416"/>
                <a:ext cx="10030378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3200" i="1">
                              <a:latin typeface="Cambria Math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D6017A5C-A799-604D-A24E-A27C960D64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7251" y="1156416"/>
                <a:ext cx="10030378" cy="584775"/>
              </a:xfrm>
              <a:prstGeom prst="rect">
                <a:avLst/>
              </a:prstGeom>
              <a:blipFill>
                <a:blip r:embed="rId5"/>
                <a:stretch>
                  <a:fillRect l="-506" b="-127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ED019B4-7396-8A41-B457-F5A53CD0ACEC}"/>
                  </a:ext>
                </a:extLst>
              </p:cNvPr>
              <p:cNvSpPr txBox="1"/>
              <p:nvPr/>
            </p:nvSpPr>
            <p:spPr>
              <a:xfrm>
                <a:off x="2103650" y="662981"/>
                <a:ext cx="337541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200" i="1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charset="0"/>
                            </a:rPr>
                            <m:t>𝑏</m:t>
                          </m:r>
                        </m:e>
                        <m:sub>
                          <m:r>
                            <a:rPr lang="en-US" sz="3200"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r>
                        <a:rPr lang="en-US" sz="320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charset="0"/>
                            </a:rPr>
                            <m:t>𝑏</m:t>
                          </m:r>
                        </m:e>
                        <m:sub>
                          <m:r>
                            <a:rPr lang="en-US" sz="320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i="1">
                              <a:latin typeface="Cambria Math" charset="0"/>
                            </a:rPr>
                            <m:t>𝑖</m:t>
                          </m:r>
                          <m:r>
                            <a:rPr lang="en-GB" sz="3200" i="1"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r>
                        <a:rPr lang="en-US" sz="320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charset="0"/>
                            </a:rPr>
                            <m:t>𝜀</m:t>
                          </m:r>
                        </m:e>
                        <m:sub>
                          <m:r>
                            <a:rPr lang="en-US" sz="3200" i="1">
                              <a:latin typeface="Cambria Math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ED019B4-7396-8A41-B457-F5A53CD0AC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3650" y="662981"/>
                <a:ext cx="3375411" cy="584775"/>
              </a:xfrm>
              <a:prstGeom prst="rect">
                <a:avLst/>
              </a:prstGeom>
              <a:blipFill>
                <a:blip r:embed="rId6"/>
                <a:stretch>
                  <a:fillRect b="-212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CB3D428-E448-3847-A7A7-7A3BE4FACFFF}"/>
                  </a:ext>
                </a:extLst>
              </p:cNvPr>
              <p:cNvSpPr txBox="1"/>
              <p:nvPr/>
            </p:nvSpPr>
            <p:spPr>
              <a:xfrm>
                <a:off x="2095022" y="1192452"/>
                <a:ext cx="426232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20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charset="0"/>
                            </a:rPr>
                            <m:t>𝑏</m:t>
                          </m:r>
                        </m:e>
                        <m:sub>
                          <m:r>
                            <a:rPr lang="en-US" sz="3200"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r>
                        <a:rPr lang="en-US" sz="320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charset="0"/>
                            </a:rPr>
                            <m:t>𝑏</m:t>
                          </m:r>
                        </m:e>
                        <m:sub>
                          <m:r>
                            <a:rPr lang="en-US" sz="320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i="1">
                              <a:latin typeface="Cambria Math" charset="0"/>
                            </a:rPr>
                            <m:t>𝑖</m:t>
                          </m:r>
                          <m:r>
                            <a:rPr lang="en-GB" sz="3200" i="1"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charset="0"/>
                            </a:rPr>
                            <m:t>𝑏</m:t>
                          </m:r>
                        </m:e>
                        <m:sub>
                          <m:r>
                            <a:rPr lang="en-GB" sz="320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sz="320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charset="0"/>
                            </a:rPr>
                            <m:t>𝜀</m:t>
                          </m:r>
                        </m:e>
                        <m:sub>
                          <m:r>
                            <a:rPr lang="en-US" sz="3200" i="1">
                              <a:latin typeface="Cambria Math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CB3D428-E448-3847-A7A7-7A3BE4FACF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5022" y="1192452"/>
                <a:ext cx="4262321" cy="584775"/>
              </a:xfrm>
              <a:prstGeom prst="rect">
                <a:avLst/>
              </a:prstGeom>
              <a:blipFill>
                <a:blip r:embed="rId7"/>
                <a:stretch>
                  <a:fillRect b="-212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C050989E-2EAE-D043-9B12-FFC638593212}"/>
              </a:ext>
            </a:extLst>
          </p:cNvPr>
          <p:cNvSpPr txBox="1"/>
          <p:nvPr/>
        </p:nvSpPr>
        <p:spPr>
          <a:xfrm>
            <a:off x="0" y="1741191"/>
            <a:ext cx="161114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  <a:p>
            <a:r>
              <a:rPr lang="en-US" dirty="0">
                <a:solidFill>
                  <a:srgbClr val="0070C0"/>
                </a:solidFill>
              </a:rPr>
              <a:t>Female (x</a:t>
            </a:r>
            <a:r>
              <a:rPr lang="en-US" baseline="-25000" dirty="0">
                <a:solidFill>
                  <a:srgbClr val="0070C0"/>
                </a:solidFill>
              </a:rPr>
              <a:t>i2</a:t>
            </a:r>
            <a:r>
              <a:rPr lang="en-US" dirty="0">
                <a:solidFill>
                  <a:srgbClr val="0070C0"/>
                </a:solidFill>
              </a:rPr>
              <a:t> = 0)</a:t>
            </a:r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Male (x</a:t>
            </a:r>
            <a:r>
              <a:rPr lang="en-US" baseline="-25000" dirty="0">
                <a:solidFill>
                  <a:srgbClr val="FF0000"/>
                </a:solidFill>
              </a:rPr>
              <a:t>i2</a:t>
            </a:r>
            <a:r>
              <a:rPr lang="en-US" dirty="0">
                <a:solidFill>
                  <a:srgbClr val="FF0000"/>
                </a:solidFill>
              </a:rPr>
              <a:t> = 1)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B408095-2B98-5341-B6C1-9C1A1BB8D2BC}"/>
                  </a:ext>
                </a:extLst>
              </p:cNvPr>
              <p:cNvSpPr txBox="1"/>
              <p:nvPr/>
            </p:nvSpPr>
            <p:spPr>
              <a:xfrm>
                <a:off x="2034209" y="1923871"/>
                <a:ext cx="351429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2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3200" b="0" i="0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3200">
                          <a:latin typeface="Cambria Math" charset="0"/>
                        </a:rPr>
                        <m:t>+</m:t>
                      </m:r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0 ∗ </m:t>
                      </m:r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i="1">
                              <a:latin typeface="Cambria Math" charset="0"/>
                            </a:rPr>
                            <m:t>𝑖</m:t>
                          </m:r>
                          <m:r>
                            <a:rPr lang="en-GB" sz="3200" i="1"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r>
                        <a:rPr lang="en-US" sz="320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charset="0"/>
                            </a:rPr>
                            <m:t>𝜀</m:t>
                          </m:r>
                        </m:e>
                        <m:sub>
                          <m:r>
                            <a:rPr lang="en-US" sz="3200" i="1">
                              <a:latin typeface="Cambria Math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B408095-2B98-5341-B6C1-9C1A1BB8D2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4209" y="1923871"/>
                <a:ext cx="3514295" cy="584775"/>
              </a:xfrm>
              <a:prstGeom prst="rect">
                <a:avLst/>
              </a:prstGeom>
              <a:blipFill>
                <a:blip r:embed="rId8"/>
                <a:stretch>
                  <a:fillRect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F3789F6-5D0C-8A4A-933B-96C1D0D5E8E1}"/>
                  </a:ext>
                </a:extLst>
              </p:cNvPr>
              <p:cNvSpPr txBox="1"/>
              <p:nvPr/>
            </p:nvSpPr>
            <p:spPr>
              <a:xfrm>
                <a:off x="1960218" y="2508646"/>
                <a:ext cx="477066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2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3200" b="0" i="0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3200">
                          <a:latin typeface="Cambria Math" charset="0"/>
                        </a:rPr>
                        <m:t>+</m:t>
                      </m:r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0 ∗ </m:t>
                      </m:r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i="1">
                              <a:latin typeface="Cambria Math" charset="0"/>
                            </a:rPr>
                            <m:t>𝑖</m:t>
                          </m:r>
                          <m:r>
                            <a:rPr lang="en-GB" sz="3200" i="1"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r>
                        <a:rPr lang="en-US" sz="3200">
                          <a:latin typeface="Cambria Math" charset="0"/>
                        </a:rPr>
                        <m:t>+</m:t>
                      </m:r>
                      <m:r>
                        <a:rPr lang="en-GB" sz="3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3.91</m:t>
                      </m:r>
                      <m:r>
                        <a:rPr lang="en-GB" sz="3200" b="0" i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charset="0"/>
                            </a:rPr>
                            <m:t>𝜀</m:t>
                          </m:r>
                        </m:e>
                        <m:sub>
                          <m:r>
                            <a:rPr lang="en-US" sz="3200" i="1">
                              <a:latin typeface="Cambria Math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F3789F6-5D0C-8A4A-933B-96C1D0D5E8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0218" y="2508646"/>
                <a:ext cx="4770665" cy="584775"/>
              </a:xfrm>
              <a:prstGeom prst="rect">
                <a:avLst/>
              </a:prstGeom>
              <a:blipFill>
                <a:blip r:embed="rId9"/>
                <a:stretch>
                  <a:fillRect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Oval 16">
            <a:extLst>
              <a:ext uri="{FF2B5EF4-FFF2-40B4-BE49-F238E27FC236}">
                <a16:creationId xmlns:a16="http://schemas.microsoft.com/office/drawing/2014/main" id="{1D4F3469-4958-4943-ADA9-8905F1AF7C09}"/>
              </a:ext>
            </a:extLst>
          </p:cNvPr>
          <p:cNvSpPr/>
          <p:nvPr/>
        </p:nvSpPr>
        <p:spPr>
          <a:xfrm>
            <a:off x="-198783" y="4429073"/>
            <a:ext cx="5123741" cy="1804672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B620CDA-2B7D-954B-8706-0FB3FD55FA20}"/>
              </a:ext>
            </a:extLst>
          </p:cNvPr>
          <p:cNvCxnSpPr/>
          <p:nvPr/>
        </p:nvCxnSpPr>
        <p:spPr>
          <a:xfrm>
            <a:off x="7434470" y="4219082"/>
            <a:ext cx="2182715" cy="0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1F6C799-3785-5543-B9F1-D7242589A0CE}"/>
              </a:ext>
            </a:extLst>
          </p:cNvPr>
          <p:cNvCxnSpPr/>
          <p:nvPr/>
        </p:nvCxnSpPr>
        <p:spPr>
          <a:xfrm>
            <a:off x="7434470" y="3228744"/>
            <a:ext cx="2182715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6D06C42-81F6-3F4E-8C24-BFA446CB99AA}"/>
              </a:ext>
            </a:extLst>
          </p:cNvPr>
          <p:cNvCxnSpPr>
            <a:cxnSpLocks/>
          </p:cNvCxnSpPr>
          <p:nvPr/>
        </p:nvCxnSpPr>
        <p:spPr>
          <a:xfrm flipV="1">
            <a:off x="9646112" y="2409315"/>
            <a:ext cx="0" cy="33447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F4210DB-9240-484B-8442-90CA50367FD3}"/>
              </a:ext>
            </a:extLst>
          </p:cNvPr>
          <p:cNvCxnSpPr>
            <a:cxnSpLocks/>
          </p:cNvCxnSpPr>
          <p:nvPr/>
        </p:nvCxnSpPr>
        <p:spPr>
          <a:xfrm flipH="1">
            <a:off x="7147506" y="4231924"/>
            <a:ext cx="493935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0685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454C306A-928E-244C-A0F0-ABEB310017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64" y="2859365"/>
            <a:ext cx="6070600" cy="41148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8E156A4-5FC1-4947-8108-86D3300E68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4748" y="1680496"/>
            <a:ext cx="5927252" cy="517750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7954A4F-8AB3-1D42-90C6-217A9DC84438}"/>
              </a:ext>
            </a:extLst>
          </p:cNvPr>
          <p:cNvSpPr txBox="1"/>
          <p:nvPr/>
        </p:nvSpPr>
        <p:spPr>
          <a:xfrm>
            <a:off x="-3530" y="-30888"/>
            <a:ext cx="161114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Sex:</a:t>
            </a:r>
          </a:p>
          <a:p>
            <a:endParaRPr lang="en-US" dirty="0"/>
          </a:p>
          <a:p>
            <a:r>
              <a:rPr lang="en-US" dirty="0"/>
              <a:t>Female (x</a:t>
            </a:r>
            <a:r>
              <a:rPr lang="en-US" baseline="-25000" dirty="0"/>
              <a:t>i2</a:t>
            </a:r>
            <a:r>
              <a:rPr lang="en-US" dirty="0"/>
              <a:t> = 0)</a:t>
            </a:r>
          </a:p>
          <a:p>
            <a:endParaRPr lang="en-US" dirty="0"/>
          </a:p>
          <a:p>
            <a:r>
              <a:rPr lang="en-US" dirty="0"/>
              <a:t>Male (x</a:t>
            </a:r>
            <a:r>
              <a:rPr lang="en-US" baseline="-25000" dirty="0"/>
              <a:t>i2</a:t>
            </a:r>
            <a:r>
              <a:rPr lang="en-US" dirty="0"/>
              <a:t> = 1)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F0C2C2B1-603F-8B4C-81CF-35DF09CEBA75}"/>
                  </a:ext>
                </a:extLst>
              </p:cNvPr>
              <p:cNvSpPr/>
              <p:nvPr/>
            </p:nvSpPr>
            <p:spPr>
              <a:xfrm>
                <a:off x="1663722" y="342842"/>
                <a:ext cx="5117862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3200" i="1">
                              <a:latin typeface="Cambria Math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F0C2C2B1-603F-8B4C-81CF-35DF09CEBA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3722" y="342842"/>
                <a:ext cx="5117862" cy="584775"/>
              </a:xfrm>
              <a:prstGeom prst="rect">
                <a:avLst/>
              </a:prstGeom>
              <a:blipFill>
                <a:blip r:embed="rId4"/>
                <a:stretch>
                  <a:fillRect l="-993" b="-127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D6017A5C-A799-604D-A24E-A27C960D6462}"/>
                  </a:ext>
                </a:extLst>
              </p:cNvPr>
              <p:cNvSpPr/>
              <p:nvPr/>
            </p:nvSpPr>
            <p:spPr>
              <a:xfrm>
                <a:off x="1667251" y="1156416"/>
                <a:ext cx="10030378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3200" i="1">
                              <a:latin typeface="Cambria Math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D6017A5C-A799-604D-A24E-A27C960D64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7251" y="1156416"/>
                <a:ext cx="10030378" cy="584775"/>
              </a:xfrm>
              <a:prstGeom prst="rect">
                <a:avLst/>
              </a:prstGeom>
              <a:blipFill>
                <a:blip r:embed="rId5"/>
                <a:stretch>
                  <a:fillRect l="-506" b="-127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ED019B4-7396-8A41-B457-F5A53CD0ACEC}"/>
                  </a:ext>
                </a:extLst>
              </p:cNvPr>
              <p:cNvSpPr txBox="1"/>
              <p:nvPr/>
            </p:nvSpPr>
            <p:spPr>
              <a:xfrm>
                <a:off x="2100120" y="428925"/>
                <a:ext cx="337541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200" i="1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charset="0"/>
                            </a:rPr>
                            <m:t>𝑏</m:t>
                          </m:r>
                        </m:e>
                        <m:sub>
                          <m:r>
                            <a:rPr lang="en-US" sz="3200"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r>
                        <a:rPr lang="en-US" sz="320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charset="0"/>
                            </a:rPr>
                            <m:t>𝑏</m:t>
                          </m:r>
                        </m:e>
                        <m:sub>
                          <m:r>
                            <a:rPr lang="en-US" sz="320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i="1">
                              <a:latin typeface="Cambria Math" charset="0"/>
                            </a:rPr>
                            <m:t>𝑖</m:t>
                          </m:r>
                          <m:r>
                            <a:rPr lang="en-GB" sz="3200" i="1"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r>
                        <a:rPr lang="en-US" sz="320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charset="0"/>
                            </a:rPr>
                            <m:t>𝜀</m:t>
                          </m:r>
                        </m:e>
                        <m:sub>
                          <m:r>
                            <a:rPr lang="en-US" sz="3200" i="1">
                              <a:latin typeface="Cambria Math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ED019B4-7396-8A41-B457-F5A53CD0AC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0120" y="428925"/>
                <a:ext cx="3375411" cy="584775"/>
              </a:xfrm>
              <a:prstGeom prst="rect">
                <a:avLst/>
              </a:prstGeom>
              <a:blipFill>
                <a:blip r:embed="rId6"/>
                <a:stretch>
                  <a:fillRect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CB3D428-E448-3847-A7A7-7A3BE4FACFFF}"/>
                  </a:ext>
                </a:extLst>
              </p:cNvPr>
              <p:cNvSpPr txBox="1"/>
              <p:nvPr/>
            </p:nvSpPr>
            <p:spPr>
              <a:xfrm>
                <a:off x="2091492" y="958396"/>
                <a:ext cx="426232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20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charset="0"/>
                            </a:rPr>
                            <m:t>𝑏</m:t>
                          </m:r>
                        </m:e>
                        <m:sub>
                          <m:r>
                            <a:rPr lang="en-US" sz="3200"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r>
                        <a:rPr lang="en-US" sz="320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charset="0"/>
                            </a:rPr>
                            <m:t>𝑏</m:t>
                          </m:r>
                        </m:e>
                        <m:sub>
                          <m:r>
                            <a:rPr lang="en-US" sz="320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i="1">
                              <a:latin typeface="Cambria Math" charset="0"/>
                            </a:rPr>
                            <m:t>𝑖</m:t>
                          </m:r>
                          <m:r>
                            <a:rPr lang="en-GB" sz="3200" i="1"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charset="0"/>
                            </a:rPr>
                            <m:t>𝑏</m:t>
                          </m:r>
                        </m:e>
                        <m:sub>
                          <m:r>
                            <a:rPr lang="en-GB" sz="320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sz="320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charset="0"/>
                            </a:rPr>
                            <m:t>𝜀</m:t>
                          </m:r>
                        </m:e>
                        <m:sub>
                          <m:r>
                            <a:rPr lang="en-US" sz="3200" i="1">
                              <a:latin typeface="Cambria Math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CB3D428-E448-3847-A7A7-7A3BE4FACF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1492" y="958396"/>
                <a:ext cx="4262321" cy="584775"/>
              </a:xfrm>
              <a:prstGeom prst="rect">
                <a:avLst/>
              </a:prstGeom>
              <a:blipFill>
                <a:blip r:embed="rId7"/>
                <a:stretch>
                  <a:fillRect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C050989E-2EAE-D043-9B12-FFC638593212}"/>
              </a:ext>
            </a:extLst>
          </p:cNvPr>
          <p:cNvSpPr txBox="1"/>
          <p:nvPr/>
        </p:nvSpPr>
        <p:spPr>
          <a:xfrm>
            <a:off x="-3530" y="1507135"/>
            <a:ext cx="161114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  <a:p>
            <a:r>
              <a:rPr lang="en-US" dirty="0">
                <a:solidFill>
                  <a:srgbClr val="0070C0"/>
                </a:solidFill>
              </a:rPr>
              <a:t>Female (x</a:t>
            </a:r>
            <a:r>
              <a:rPr lang="en-US" baseline="-25000" dirty="0">
                <a:solidFill>
                  <a:srgbClr val="0070C0"/>
                </a:solidFill>
              </a:rPr>
              <a:t>i2</a:t>
            </a:r>
            <a:r>
              <a:rPr lang="en-US" dirty="0">
                <a:solidFill>
                  <a:srgbClr val="0070C0"/>
                </a:solidFill>
              </a:rPr>
              <a:t> = 0)</a:t>
            </a:r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Male (x</a:t>
            </a:r>
            <a:r>
              <a:rPr lang="en-US" baseline="-25000" dirty="0">
                <a:solidFill>
                  <a:srgbClr val="FF0000"/>
                </a:solidFill>
              </a:rPr>
              <a:t>i2</a:t>
            </a:r>
            <a:r>
              <a:rPr lang="en-US" dirty="0">
                <a:solidFill>
                  <a:srgbClr val="FF0000"/>
                </a:solidFill>
              </a:rPr>
              <a:t> = 1)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B408095-2B98-5341-B6C1-9C1A1BB8D2BC}"/>
                  </a:ext>
                </a:extLst>
              </p:cNvPr>
              <p:cNvSpPr txBox="1"/>
              <p:nvPr/>
            </p:nvSpPr>
            <p:spPr>
              <a:xfrm>
                <a:off x="2030679" y="1689815"/>
                <a:ext cx="405450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2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3200" b="0" i="0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3200">
                          <a:latin typeface="Cambria Math" charset="0"/>
                        </a:rPr>
                        <m:t>+</m:t>
                      </m:r>
                      <m:r>
                        <a:rPr lang="en-GB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3.08</m:t>
                      </m:r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 ∗ </m:t>
                      </m:r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i="1">
                              <a:latin typeface="Cambria Math" charset="0"/>
                            </a:rPr>
                            <m:t>𝑖</m:t>
                          </m:r>
                          <m:r>
                            <a:rPr lang="en-GB" sz="3200" i="1"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r>
                        <a:rPr lang="en-US" sz="320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charset="0"/>
                            </a:rPr>
                            <m:t>𝜀</m:t>
                          </m:r>
                        </m:e>
                        <m:sub>
                          <m:r>
                            <a:rPr lang="en-US" sz="3200" i="1">
                              <a:latin typeface="Cambria Math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B408095-2B98-5341-B6C1-9C1A1BB8D2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0679" y="1689815"/>
                <a:ext cx="4054508" cy="584775"/>
              </a:xfrm>
              <a:prstGeom prst="rect">
                <a:avLst/>
              </a:prstGeom>
              <a:blipFill>
                <a:blip r:embed="rId8"/>
                <a:stretch>
                  <a:fillRect b="-229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F3789F6-5D0C-8A4A-933B-96C1D0D5E8E1}"/>
                  </a:ext>
                </a:extLst>
              </p:cNvPr>
              <p:cNvSpPr txBox="1"/>
              <p:nvPr/>
            </p:nvSpPr>
            <p:spPr>
              <a:xfrm>
                <a:off x="1956688" y="2274590"/>
                <a:ext cx="477066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2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3200" b="0" i="0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3200">
                          <a:latin typeface="Cambria Math" charset="0"/>
                        </a:rPr>
                        <m:t>+</m:t>
                      </m:r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3.08 ∗ </m:t>
                      </m:r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i="1">
                              <a:latin typeface="Cambria Math" charset="0"/>
                            </a:rPr>
                            <m:t>𝑖</m:t>
                          </m:r>
                          <m:r>
                            <a:rPr lang="en-GB" sz="3200" i="1"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r>
                        <a:rPr lang="en-US" sz="3200">
                          <a:latin typeface="Cambria Math" charset="0"/>
                        </a:rPr>
                        <m:t>+</m:t>
                      </m:r>
                      <m:r>
                        <a:rPr lang="en-GB" sz="32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GB" sz="3200" b="0" i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charset="0"/>
                            </a:rPr>
                            <m:t>𝜀</m:t>
                          </m:r>
                        </m:e>
                        <m:sub>
                          <m:r>
                            <a:rPr lang="en-US" sz="3200" i="1">
                              <a:latin typeface="Cambria Math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F3789F6-5D0C-8A4A-933B-96C1D0D5E8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6688" y="2274590"/>
                <a:ext cx="4770665" cy="584775"/>
              </a:xfrm>
              <a:prstGeom prst="rect">
                <a:avLst/>
              </a:prstGeom>
              <a:blipFill>
                <a:blip r:embed="rId9"/>
                <a:stretch>
                  <a:fillRect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Oval 16">
            <a:extLst>
              <a:ext uri="{FF2B5EF4-FFF2-40B4-BE49-F238E27FC236}">
                <a16:creationId xmlns:a16="http://schemas.microsoft.com/office/drawing/2014/main" id="{1D4F3469-4958-4943-ADA9-8905F1AF7C09}"/>
              </a:ext>
            </a:extLst>
          </p:cNvPr>
          <p:cNvSpPr/>
          <p:nvPr/>
        </p:nvSpPr>
        <p:spPr>
          <a:xfrm>
            <a:off x="-198783" y="4429073"/>
            <a:ext cx="5123741" cy="1804672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B620CDA-2B7D-954B-8706-0FB3FD55FA20}"/>
              </a:ext>
            </a:extLst>
          </p:cNvPr>
          <p:cNvCxnSpPr>
            <a:cxnSpLocks/>
          </p:cNvCxnSpPr>
          <p:nvPr/>
        </p:nvCxnSpPr>
        <p:spPr>
          <a:xfrm>
            <a:off x="9434239" y="4152176"/>
            <a:ext cx="54464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1F6C799-3785-5543-B9F1-D7242589A0CE}"/>
              </a:ext>
            </a:extLst>
          </p:cNvPr>
          <p:cNvCxnSpPr>
            <a:cxnSpLocks/>
          </p:cNvCxnSpPr>
          <p:nvPr/>
        </p:nvCxnSpPr>
        <p:spPr>
          <a:xfrm flipV="1">
            <a:off x="9978887" y="3220278"/>
            <a:ext cx="0" cy="93189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6AEE7D3-3DA6-FF4A-AC40-A94B5BFBB9BC}"/>
              </a:ext>
            </a:extLst>
          </p:cNvPr>
          <p:cNvCxnSpPr>
            <a:cxnSpLocks/>
          </p:cNvCxnSpPr>
          <p:nvPr/>
        </p:nvCxnSpPr>
        <p:spPr>
          <a:xfrm flipV="1">
            <a:off x="9434239" y="2442768"/>
            <a:ext cx="0" cy="33447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F22E15A-EF8B-1F44-9165-7484E300C27E}"/>
              </a:ext>
            </a:extLst>
          </p:cNvPr>
          <p:cNvCxnSpPr>
            <a:cxnSpLocks/>
          </p:cNvCxnSpPr>
          <p:nvPr/>
        </p:nvCxnSpPr>
        <p:spPr>
          <a:xfrm flipH="1">
            <a:off x="6925540" y="4152176"/>
            <a:ext cx="493935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0108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697B5AE4-0647-A649-A8A8-935DCE3039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8615" y="1768544"/>
            <a:ext cx="5761198" cy="503245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7954A4F-8AB3-1D42-90C6-217A9DC84438}"/>
              </a:ext>
            </a:extLst>
          </p:cNvPr>
          <p:cNvSpPr txBox="1"/>
          <p:nvPr/>
        </p:nvSpPr>
        <p:spPr>
          <a:xfrm>
            <a:off x="-3530" y="-30888"/>
            <a:ext cx="161114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Sex:</a:t>
            </a:r>
          </a:p>
          <a:p>
            <a:endParaRPr lang="en-US" dirty="0"/>
          </a:p>
          <a:p>
            <a:r>
              <a:rPr lang="en-US" dirty="0"/>
              <a:t>Female (x</a:t>
            </a:r>
            <a:r>
              <a:rPr lang="en-US" baseline="-25000" dirty="0"/>
              <a:t>i2</a:t>
            </a:r>
            <a:r>
              <a:rPr lang="en-US" dirty="0"/>
              <a:t> = 0)</a:t>
            </a:r>
          </a:p>
          <a:p>
            <a:endParaRPr lang="en-US" dirty="0"/>
          </a:p>
          <a:p>
            <a:r>
              <a:rPr lang="en-US" dirty="0"/>
              <a:t>Male (x</a:t>
            </a:r>
            <a:r>
              <a:rPr lang="en-US" baseline="-25000" dirty="0"/>
              <a:t>i2</a:t>
            </a:r>
            <a:r>
              <a:rPr lang="en-US" dirty="0"/>
              <a:t> = 1)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F0C2C2B1-603F-8B4C-81CF-35DF09CEBA75}"/>
                  </a:ext>
                </a:extLst>
              </p:cNvPr>
              <p:cNvSpPr/>
              <p:nvPr/>
            </p:nvSpPr>
            <p:spPr>
              <a:xfrm>
                <a:off x="1663722" y="342842"/>
                <a:ext cx="5117862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3200" i="1">
                              <a:latin typeface="Cambria Math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F0C2C2B1-603F-8B4C-81CF-35DF09CEBA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3722" y="342842"/>
                <a:ext cx="5117862" cy="584775"/>
              </a:xfrm>
              <a:prstGeom prst="rect">
                <a:avLst/>
              </a:prstGeom>
              <a:blipFill>
                <a:blip r:embed="rId3"/>
                <a:stretch>
                  <a:fillRect l="-993" b="-127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D6017A5C-A799-604D-A24E-A27C960D6462}"/>
                  </a:ext>
                </a:extLst>
              </p:cNvPr>
              <p:cNvSpPr/>
              <p:nvPr/>
            </p:nvSpPr>
            <p:spPr>
              <a:xfrm>
                <a:off x="1667251" y="1156416"/>
                <a:ext cx="10030378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3200" i="1">
                              <a:latin typeface="Cambria Math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D6017A5C-A799-604D-A24E-A27C960D64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7251" y="1156416"/>
                <a:ext cx="10030378" cy="584775"/>
              </a:xfrm>
              <a:prstGeom prst="rect">
                <a:avLst/>
              </a:prstGeom>
              <a:blipFill>
                <a:blip r:embed="rId4"/>
                <a:stretch>
                  <a:fillRect l="-506" b="-127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ED019B4-7396-8A41-B457-F5A53CD0ACEC}"/>
                  </a:ext>
                </a:extLst>
              </p:cNvPr>
              <p:cNvSpPr txBox="1"/>
              <p:nvPr/>
            </p:nvSpPr>
            <p:spPr>
              <a:xfrm>
                <a:off x="2100120" y="428925"/>
                <a:ext cx="337541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200" i="1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charset="0"/>
                            </a:rPr>
                            <m:t>𝑏</m:t>
                          </m:r>
                        </m:e>
                        <m:sub>
                          <m:r>
                            <a:rPr lang="en-US" sz="3200"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r>
                        <a:rPr lang="en-US" sz="320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charset="0"/>
                            </a:rPr>
                            <m:t>𝑏</m:t>
                          </m:r>
                        </m:e>
                        <m:sub>
                          <m:r>
                            <a:rPr lang="en-US" sz="320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i="1">
                              <a:latin typeface="Cambria Math" charset="0"/>
                            </a:rPr>
                            <m:t>𝑖</m:t>
                          </m:r>
                          <m:r>
                            <a:rPr lang="en-GB" sz="3200" i="1"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r>
                        <a:rPr lang="en-US" sz="320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charset="0"/>
                            </a:rPr>
                            <m:t>𝜀</m:t>
                          </m:r>
                        </m:e>
                        <m:sub>
                          <m:r>
                            <a:rPr lang="en-US" sz="3200" i="1">
                              <a:latin typeface="Cambria Math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ED019B4-7396-8A41-B457-F5A53CD0AC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0120" y="428925"/>
                <a:ext cx="3375411" cy="584775"/>
              </a:xfrm>
              <a:prstGeom prst="rect">
                <a:avLst/>
              </a:prstGeom>
              <a:blipFill>
                <a:blip r:embed="rId5"/>
                <a:stretch>
                  <a:fillRect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CB3D428-E448-3847-A7A7-7A3BE4FACFFF}"/>
                  </a:ext>
                </a:extLst>
              </p:cNvPr>
              <p:cNvSpPr txBox="1"/>
              <p:nvPr/>
            </p:nvSpPr>
            <p:spPr>
              <a:xfrm>
                <a:off x="2091492" y="958396"/>
                <a:ext cx="426232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20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charset="0"/>
                            </a:rPr>
                            <m:t>𝑏</m:t>
                          </m:r>
                        </m:e>
                        <m:sub>
                          <m:r>
                            <a:rPr lang="en-US" sz="3200"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r>
                        <a:rPr lang="en-US" sz="320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charset="0"/>
                            </a:rPr>
                            <m:t>𝑏</m:t>
                          </m:r>
                        </m:e>
                        <m:sub>
                          <m:r>
                            <a:rPr lang="en-US" sz="320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i="1">
                              <a:latin typeface="Cambria Math" charset="0"/>
                            </a:rPr>
                            <m:t>𝑖</m:t>
                          </m:r>
                          <m:r>
                            <a:rPr lang="en-GB" sz="3200" i="1"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charset="0"/>
                            </a:rPr>
                            <m:t>𝑏</m:t>
                          </m:r>
                        </m:e>
                        <m:sub>
                          <m:r>
                            <a:rPr lang="en-GB" sz="320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sz="320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charset="0"/>
                            </a:rPr>
                            <m:t>𝜀</m:t>
                          </m:r>
                        </m:e>
                        <m:sub>
                          <m:r>
                            <a:rPr lang="en-US" sz="3200" i="1">
                              <a:latin typeface="Cambria Math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CB3D428-E448-3847-A7A7-7A3BE4FACF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1492" y="958396"/>
                <a:ext cx="4262321" cy="584775"/>
              </a:xfrm>
              <a:prstGeom prst="rect">
                <a:avLst/>
              </a:prstGeom>
              <a:blipFill>
                <a:blip r:embed="rId6"/>
                <a:stretch>
                  <a:fillRect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C050989E-2EAE-D043-9B12-FFC638593212}"/>
              </a:ext>
            </a:extLst>
          </p:cNvPr>
          <p:cNvSpPr txBox="1"/>
          <p:nvPr/>
        </p:nvSpPr>
        <p:spPr>
          <a:xfrm>
            <a:off x="-3530" y="1507135"/>
            <a:ext cx="161114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  <a:p>
            <a:r>
              <a:rPr lang="en-US" dirty="0">
                <a:solidFill>
                  <a:srgbClr val="0070C0"/>
                </a:solidFill>
              </a:rPr>
              <a:t>Female (x</a:t>
            </a:r>
            <a:r>
              <a:rPr lang="en-US" baseline="-25000" dirty="0">
                <a:solidFill>
                  <a:srgbClr val="0070C0"/>
                </a:solidFill>
              </a:rPr>
              <a:t>i2</a:t>
            </a:r>
            <a:r>
              <a:rPr lang="en-US" dirty="0">
                <a:solidFill>
                  <a:srgbClr val="0070C0"/>
                </a:solidFill>
              </a:rPr>
              <a:t> = 0)</a:t>
            </a:r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Male (x</a:t>
            </a:r>
            <a:r>
              <a:rPr lang="en-US" baseline="-25000" dirty="0">
                <a:solidFill>
                  <a:srgbClr val="FF0000"/>
                </a:solidFill>
              </a:rPr>
              <a:t>i2</a:t>
            </a:r>
            <a:r>
              <a:rPr lang="en-US" dirty="0">
                <a:solidFill>
                  <a:srgbClr val="FF0000"/>
                </a:solidFill>
              </a:rPr>
              <a:t> = 1)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B408095-2B98-5341-B6C1-9C1A1BB8D2BC}"/>
                  </a:ext>
                </a:extLst>
              </p:cNvPr>
              <p:cNvSpPr txBox="1"/>
              <p:nvPr/>
            </p:nvSpPr>
            <p:spPr>
              <a:xfrm>
                <a:off x="2030679" y="1689815"/>
                <a:ext cx="358360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2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3200" b="0" i="0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3200">
                          <a:latin typeface="Cambria Math" charset="0"/>
                        </a:rPr>
                        <m:t>+</m:t>
                      </m:r>
                      <m:r>
                        <a:rPr lang="en-GB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3.08 </m:t>
                      </m:r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i="1" smtClean="0">
                              <a:latin typeface="Cambria Math" charset="0"/>
                            </a:rPr>
                            <m:t>𝑖</m:t>
                          </m:r>
                          <m:r>
                            <a:rPr lang="en-GB" sz="3200" i="1" smtClean="0"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r>
                        <a:rPr lang="en-US" sz="320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charset="0"/>
                            </a:rPr>
                            <m:t>𝜀</m:t>
                          </m:r>
                        </m:e>
                        <m:sub>
                          <m:r>
                            <a:rPr lang="en-US" sz="3200" i="1">
                              <a:latin typeface="Cambria Math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B408095-2B98-5341-B6C1-9C1A1BB8D2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0679" y="1689815"/>
                <a:ext cx="3583609" cy="584775"/>
              </a:xfrm>
              <a:prstGeom prst="rect">
                <a:avLst/>
              </a:prstGeom>
              <a:blipFill>
                <a:blip r:embed="rId7"/>
                <a:stretch>
                  <a:fillRect b="-229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F3789F6-5D0C-8A4A-933B-96C1D0D5E8E1}"/>
                  </a:ext>
                </a:extLst>
              </p:cNvPr>
              <p:cNvSpPr txBox="1"/>
              <p:nvPr/>
            </p:nvSpPr>
            <p:spPr>
              <a:xfrm>
                <a:off x="1956688" y="2274590"/>
                <a:ext cx="483997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2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3200" b="0" i="0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3200">
                          <a:latin typeface="Cambria Math" charset="0"/>
                        </a:rPr>
                        <m:t>+</m:t>
                      </m:r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3.08 </m:t>
                      </m:r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i="1">
                              <a:latin typeface="Cambria Math" charset="0"/>
                            </a:rPr>
                            <m:t>𝑖</m:t>
                          </m:r>
                          <m:r>
                            <a:rPr lang="en-GB" sz="3200" i="1"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r>
                        <a:rPr lang="en-GB" sz="3200" b="0" i="0" smtClean="0">
                          <a:latin typeface="Cambria Math" panose="02040503050406030204" pitchFamily="18" charset="0"/>
                        </a:rPr>
                        <m:t>−2.09+</m:t>
                      </m:r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charset="0"/>
                            </a:rPr>
                            <m:t>𝜀</m:t>
                          </m:r>
                        </m:e>
                        <m:sub>
                          <m:r>
                            <a:rPr lang="en-US" sz="3200" i="1">
                              <a:latin typeface="Cambria Math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F3789F6-5D0C-8A4A-933B-96C1D0D5E8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6688" y="2274590"/>
                <a:ext cx="4839979" cy="584775"/>
              </a:xfrm>
              <a:prstGeom prst="rect">
                <a:avLst/>
              </a:prstGeom>
              <a:blipFill>
                <a:blip r:embed="rId8"/>
                <a:stretch>
                  <a:fillRect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B620CDA-2B7D-954B-8706-0FB3FD55FA20}"/>
              </a:ext>
            </a:extLst>
          </p:cNvPr>
          <p:cNvCxnSpPr>
            <a:cxnSpLocks/>
          </p:cNvCxnSpPr>
          <p:nvPr/>
        </p:nvCxnSpPr>
        <p:spPr>
          <a:xfrm>
            <a:off x="9544922" y="4174912"/>
            <a:ext cx="450574" cy="2464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1F6C799-3785-5543-B9F1-D7242589A0CE}"/>
              </a:ext>
            </a:extLst>
          </p:cNvPr>
          <p:cNvCxnSpPr>
            <a:cxnSpLocks/>
          </p:cNvCxnSpPr>
          <p:nvPr/>
        </p:nvCxnSpPr>
        <p:spPr>
          <a:xfrm flipV="1">
            <a:off x="9960389" y="3496535"/>
            <a:ext cx="0" cy="677943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104B41F9-D90C-1B4F-8129-4EF17D523BF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09178"/>
            <a:ext cx="5761198" cy="3948821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1D4F4BF-BB77-154C-A6A3-CC3B2C442F5B}"/>
              </a:ext>
            </a:extLst>
          </p:cNvPr>
          <p:cNvCxnSpPr>
            <a:cxnSpLocks/>
          </p:cNvCxnSpPr>
          <p:nvPr/>
        </p:nvCxnSpPr>
        <p:spPr>
          <a:xfrm>
            <a:off x="9557346" y="4597549"/>
            <a:ext cx="450574" cy="246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4F10000-F77D-E446-A9AF-3968EEEDCC73}"/>
              </a:ext>
            </a:extLst>
          </p:cNvPr>
          <p:cNvCxnSpPr>
            <a:cxnSpLocks/>
          </p:cNvCxnSpPr>
          <p:nvPr/>
        </p:nvCxnSpPr>
        <p:spPr>
          <a:xfrm flipV="1">
            <a:off x="9982890" y="3934724"/>
            <a:ext cx="0" cy="70009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4EFE207-7AB6-414A-B850-5392D8A4EE61}"/>
              </a:ext>
            </a:extLst>
          </p:cNvPr>
          <p:cNvCxnSpPr>
            <a:cxnSpLocks/>
          </p:cNvCxnSpPr>
          <p:nvPr/>
        </p:nvCxnSpPr>
        <p:spPr>
          <a:xfrm>
            <a:off x="9544922" y="4174478"/>
            <a:ext cx="0" cy="42307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78CDEE45-486B-1943-AC8D-261A33A88CCC}"/>
              </a:ext>
            </a:extLst>
          </p:cNvPr>
          <p:cNvCxnSpPr>
            <a:cxnSpLocks/>
          </p:cNvCxnSpPr>
          <p:nvPr/>
        </p:nvCxnSpPr>
        <p:spPr>
          <a:xfrm flipV="1">
            <a:off x="9532498" y="2490971"/>
            <a:ext cx="0" cy="33447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5D406A0-C838-3345-ABCE-34B68C899C42}"/>
              </a:ext>
            </a:extLst>
          </p:cNvPr>
          <p:cNvCxnSpPr>
            <a:cxnSpLocks/>
          </p:cNvCxnSpPr>
          <p:nvPr/>
        </p:nvCxnSpPr>
        <p:spPr>
          <a:xfrm flipH="1">
            <a:off x="7014748" y="4174478"/>
            <a:ext cx="493935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9F5B37A-ABFA-1B44-B5D7-9E8EA5CA71FE}"/>
                  </a:ext>
                </a:extLst>
              </p:cNvPr>
              <p:cNvSpPr txBox="1"/>
              <p:nvPr/>
            </p:nvSpPr>
            <p:spPr>
              <a:xfrm>
                <a:off x="1969111" y="2707464"/>
                <a:ext cx="4429994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2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3200" b="0" i="0" smtClean="0">
                          <a:latin typeface="Cambria Math" panose="02040503050406030204" pitchFamily="18" charset="0"/>
                        </a:rPr>
                        <m:t>−2.09</m:t>
                      </m:r>
                      <m:r>
                        <a:rPr lang="en-US" sz="3200">
                          <a:latin typeface="Cambria Math" charset="0"/>
                        </a:rPr>
                        <m:t>+</m:t>
                      </m:r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3.08 </m:t>
                      </m:r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i="1">
                              <a:latin typeface="Cambria Math" charset="0"/>
                            </a:rPr>
                            <m:t>𝑖</m:t>
                          </m:r>
                          <m:r>
                            <a:rPr lang="en-GB" sz="3200" i="1"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r>
                        <a:rPr lang="en-GB" sz="3200" b="0" i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charset="0"/>
                            </a:rPr>
                            <m:t>𝜀</m:t>
                          </m:r>
                        </m:e>
                        <m:sub>
                          <m:r>
                            <a:rPr lang="en-US" sz="3200" i="1">
                              <a:latin typeface="Cambria Math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9F5B37A-ABFA-1B44-B5D7-9E8EA5CA71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9111" y="2707464"/>
                <a:ext cx="4429994" cy="584775"/>
              </a:xfrm>
              <a:prstGeom prst="rect">
                <a:avLst/>
              </a:prstGeom>
              <a:blipFill>
                <a:blip r:embed="rId10"/>
                <a:stretch>
                  <a:fillRect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61962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2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CCE908B-951D-494E-B8F4-2CD7AF8968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6068" y="1690688"/>
            <a:ext cx="3100106" cy="26874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9C39464-5AFD-8D43-A0F4-1C146322B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BAAF1E-A922-5A47-8F71-A9FE6DA779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1735" y="1573834"/>
            <a:ext cx="6185452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We can estimate two different intercepts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We can estimate one slope and two intercepts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How can we estimate a separate slope for each sex?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AC92826-DFA5-F541-BCEA-97694E697283}"/>
              </a:ext>
            </a:extLst>
          </p:cNvPr>
          <p:cNvGrpSpPr/>
          <p:nvPr/>
        </p:nvGrpSpPr>
        <p:grpSpPr>
          <a:xfrm>
            <a:off x="6537187" y="0"/>
            <a:ext cx="2893698" cy="2687443"/>
            <a:chOff x="6395268" y="1535402"/>
            <a:chExt cx="6093355" cy="532259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34B1B14D-DCC8-4441-9BAC-8061C5E0E7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95268" y="1535402"/>
              <a:ext cx="6093355" cy="5322597"/>
            </a:xfrm>
            <a:prstGeom prst="rect">
              <a:avLst/>
            </a:prstGeom>
          </p:spPr>
        </p:pic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2117C066-D58A-DD40-BD74-24BA57605A20}"/>
                </a:ext>
              </a:extLst>
            </p:cNvPr>
            <p:cNvCxnSpPr/>
            <p:nvPr/>
          </p:nvCxnSpPr>
          <p:spPr>
            <a:xfrm>
              <a:off x="7434470" y="4337781"/>
              <a:ext cx="2182715" cy="0"/>
            </a:xfrm>
            <a:prstGeom prst="straightConnector1">
              <a:avLst/>
            </a:prstGeom>
            <a:ln w="5715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D2CCA3FA-FBE8-714E-9F2A-E6C3148406AE}"/>
                </a:ext>
              </a:extLst>
            </p:cNvPr>
            <p:cNvCxnSpPr/>
            <p:nvPr/>
          </p:nvCxnSpPr>
          <p:spPr>
            <a:xfrm>
              <a:off x="7434470" y="3228744"/>
              <a:ext cx="2182715" cy="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81BE486-E70F-5941-8F45-B46602DA41B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46112" y="2409315"/>
              <a:ext cx="0" cy="334471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F39A514F-72C3-B048-9EAB-AA2B034909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37413" y="4219082"/>
              <a:ext cx="493935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09772127-C0B8-4949-804D-2A5F2B1902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9463" y="3742890"/>
            <a:ext cx="3428662" cy="2994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105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607" y="397497"/>
            <a:ext cx="10515600" cy="1325563"/>
          </a:xfrm>
        </p:spPr>
        <p:txBody>
          <a:bodyPr/>
          <a:lstStyle/>
          <a:p>
            <a:r>
              <a:rPr lang="en-US" dirty="0"/>
              <a:t>Interactions of terms: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6096000" y="0"/>
                <a:ext cx="6737683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3200" i="1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sz="3200" i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charset="0"/>
                            </a:rPr>
                            <m:t>𝑏</m:t>
                          </m:r>
                        </m:e>
                        <m:sub>
                          <m:r>
                            <a:rPr lang="en-US" sz="3200" i="0"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r>
                        <a:rPr lang="en-US" sz="3200" i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charset="0"/>
                            </a:rPr>
                            <m:t>𝑏</m:t>
                          </m:r>
                        </m:e>
                        <m:sub>
                          <m:r>
                            <a:rPr lang="en-US" sz="3200" i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i="1">
                              <a:latin typeface="Cambria Math" charset="0"/>
                            </a:rPr>
                            <m:t>𝑖</m:t>
                          </m:r>
                          <m:r>
                            <a:rPr lang="en-GB" sz="3200" b="0" i="1" smtClean="0"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r>
                        <a:rPr lang="en-US" sz="320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charset="0"/>
                            </a:rPr>
                            <m:t>𝑏</m:t>
                          </m:r>
                        </m:e>
                        <m:sub>
                          <m:r>
                            <a:rPr lang="en-GB" sz="3200" b="0" i="0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i="1">
                              <a:latin typeface="Cambria Math" charset="0"/>
                            </a:rPr>
                            <m:t>𝑖</m:t>
                          </m:r>
                          <m:r>
                            <a:rPr lang="en-GB" sz="32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sz="320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charset="0"/>
                            </a:rPr>
                            <m:t>𝜀</m:t>
                          </m:r>
                        </m:e>
                        <m:sub>
                          <m:r>
                            <a:rPr lang="en-US" sz="3200" i="1">
                              <a:latin typeface="Cambria Math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0"/>
                <a:ext cx="6737683" cy="584775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4307305" y="1587622"/>
                <a:ext cx="7162800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3200" i="1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sz="3200" i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charset="0"/>
                            </a:rPr>
                            <m:t>𝑏</m:t>
                          </m:r>
                        </m:e>
                        <m:sub>
                          <m:r>
                            <a:rPr lang="en-US" sz="3200" i="0"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r>
                        <a:rPr lang="en-US" sz="3200" i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charset="0"/>
                            </a:rPr>
                            <m:t>𝑏</m:t>
                          </m:r>
                        </m:e>
                        <m:sub>
                          <m:r>
                            <a:rPr lang="en-US" sz="3200" i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i="1">
                              <a:latin typeface="Cambria Math" charset="0"/>
                            </a:rPr>
                            <m:t>𝑖</m:t>
                          </m:r>
                          <m:r>
                            <a:rPr lang="en-GB" sz="3200" b="0" i="1" smtClean="0"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r>
                        <a:rPr lang="en-US" sz="320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charset="0"/>
                            </a:rPr>
                            <m:t>𝑏</m:t>
                          </m:r>
                        </m:e>
                        <m:sub>
                          <m:r>
                            <a:rPr lang="en-GB" sz="3200" b="0" i="0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i="1">
                              <a:latin typeface="Cambria Math" charset="0"/>
                            </a:rPr>
                            <m:t>𝑖</m:t>
                          </m:r>
                          <m:r>
                            <a:rPr lang="en-GB" sz="32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GB" sz="3200" b="0" i="1" smtClean="0">
                          <a:solidFill>
                            <a:schemeClr val="accent6"/>
                          </a:solidFill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sz="32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chemeClr val="accent6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  <m:sub>
                          <m:r>
                            <a:rPr lang="en-GB" sz="3200" b="0" i="0" smtClean="0">
                              <a:solidFill>
                                <a:schemeClr val="accent6"/>
                              </a:solidFill>
                              <a:latin typeface="Cambria Math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sz="32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chemeClr val="accent6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i="1">
                              <a:solidFill>
                                <a:schemeClr val="accent6"/>
                              </a:solidFill>
                              <a:latin typeface="Cambria Math" charset="0"/>
                            </a:rPr>
                            <m:t>𝑖</m:t>
                          </m:r>
                          <m:r>
                            <a:rPr lang="en-GB" sz="3200" b="0" i="1" smtClean="0">
                              <a:solidFill>
                                <a:schemeClr val="accent6"/>
                              </a:solidFill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US" sz="32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chemeClr val="accent6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i="1">
                              <a:solidFill>
                                <a:schemeClr val="accent6"/>
                              </a:solidFill>
                              <a:latin typeface="Cambria Math" charset="0"/>
                            </a:rPr>
                            <m:t>𝑖</m:t>
                          </m:r>
                          <m:r>
                            <a:rPr lang="en-GB" sz="3200" i="1">
                              <a:solidFill>
                                <a:schemeClr val="accent6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sz="320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charset="0"/>
                            </a:rPr>
                            <m:t>𝜀</m:t>
                          </m:r>
                        </m:e>
                        <m:sub>
                          <m:r>
                            <a:rPr lang="en-US" sz="3200" i="1">
                              <a:latin typeface="Cambria Math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7305" y="1587622"/>
                <a:ext cx="7162800" cy="58477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662290F-355C-FD4B-A7DA-70795F9E26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interaction between sex and tarsus</a:t>
            </a:r>
          </a:p>
          <a:p>
            <a:r>
              <a:rPr lang="en-US" dirty="0"/>
              <a:t>one more parameter estimate </a:t>
            </a:r>
          </a:p>
          <a:p>
            <a:r>
              <a:rPr lang="en-US" dirty="0"/>
              <a:t>one more degree of freedom</a:t>
            </a:r>
          </a:p>
          <a:p>
            <a:r>
              <a:rPr lang="en-US" dirty="0"/>
              <a:t>but not more variables</a:t>
            </a:r>
          </a:p>
        </p:txBody>
      </p:sp>
    </p:spTree>
    <p:extLst>
      <p:ext uri="{BB962C8B-B14F-4D97-AF65-F5344CB8AC3E}">
        <p14:creationId xmlns:p14="http://schemas.microsoft.com/office/powerpoint/2010/main" val="384178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Linear models – going big</a:t>
            </a:r>
          </a:p>
          <a:p>
            <a:r>
              <a:rPr lang="en-US" dirty="0"/>
              <a:t>Categorical and continuous predictors</a:t>
            </a:r>
          </a:p>
        </p:txBody>
      </p:sp>
    </p:spTree>
    <p:extLst>
      <p:ext uri="{BB962C8B-B14F-4D97-AF65-F5344CB8AC3E}">
        <p14:creationId xmlns:p14="http://schemas.microsoft.com/office/powerpoint/2010/main" val="6088073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7719" y="1027906"/>
            <a:ext cx="6687207" cy="584133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5269831" y="5269"/>
                <a:ext cx="7162800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3200" i="1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sz="3200" i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charset="0"/>
                            </a:rPr>
                            <m:t>𝑏</m:t>
                          </m:r>
                        </m:e>
                        <m:sub>
                          <m:r>
                            <a:rPr lang="en-US" sz="3200" i="0"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r>
                        <a:rPr lang="en-US" sz="3200" i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charset="0"/>
                            </a:rPr>
                            <m:t>𝑏</m:t>
                          </m:r>
                        </m:e>
                        <m:sub>
                          <m:r>
                            <a:rPr lang="en-US" sz="3200" i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i="1">
                              <a:latin typeface="Cambria Math" charset="0"/>
                            </a:rPr>
                            <m:t>𝑖</m:t>
                          </m:r>
                          <m:r>
                            <a:rPr lang="en-GB" sz="3200" b="0" i="1" smtClean="0"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r>
                        <a:rPr lang="en-US" sz="320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charset="0"/>
                            </a:rPr>
                            <m:t>𝑏</m:t>
                          </m:r>
                        </m:e>
                        <m:sub>
                          <m:r>
                            <a:rPr lang="en-GB" sz="3200" b="0" i="0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i="1">
                              <a:latin typeface="Cambria Math" charset="0"/>
                            </a:rPr>
                            <m:t>𝑖</m:t>
                          </m:r>
                          <m:r>
                            <a:rPr lang="en-GB" sz="32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GB" sz="3200" b="0" i="1" smtClean="0">
                          <a:solidFill>
                            <a:schemeClr val="accent6"/>
                          </a:solidFill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sz="32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chemeClr val="accent6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  <m:sub>
                          <m:r>
                            <a:rPr lang="en-GB" sz="3200" b="0" i="0" smtClean="0">
                              <a:solidFill>
                                <a:schemeClr val="accent6"/>
                              </a:solidFill>
                              <a:latin typeface="Cambria Math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sz="32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chemeClr val="accent6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i="1">
                              <a:solidFill>
                                <a:schemeClr val="accent6"/>
                              </a:solidFill>
                              <a:latin typeface="Cambria Math" charset="0"/>
                            </a:rPr>
                            <m:t>𝑖</m:t>
                          </m:r>
                          <m:r>
                            <a:rPr lang="en-GB" sz="3200" b="0" i="1" smtClean="0">
                              <a:solidFill>
                                <a:schemeClr val="accent6"/>
                              </a:solidFill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US" sz="32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chemeClr val="accent6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i="1">
                              <a:solidFill>
                                <a:schemeClr val="accent6"/>
                              </a:solidFill>
                              <a:latin typeface="Cambria Math" charset="0"/>
                            </a:rPr>
                            <m:t>𝑖</m:t>
                          </m:r>
                          <m:r>
                            <a:rPr lang="en-GB" sz="3200" i="1">
                              <a:solidFill>
                                <a:schemeClr val="accent6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sz="320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charset="0"/>
                            </a:rPr>
                            <m:t>𝜀</m:t>
                          </m:r>
                        </m:e>
                        <m:sub>
                          <m:r>
                            <a:rPr lang="en-US" sz="3200" i="1">
                              <a:latin typeface="Cambria Math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9831" y="5269"/>
                <a:ext cx="7162800" cy="58477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3199BDEF-8D36-5641-A6FF-FF367E3ACFB9}"/>
              </a:ext>
            </a:extLst>
          </p:cNvPr>
          <p:cNvSpPr txBox="1"/>
          <p:nvPr/>
        </p:nvSpPr>
        <p:spPr>
          <a:xfrm>
            <a:off x="-3530" y="-30888"/>
            <a:ext cx="161114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Sex:</a:t>
            </a:r>
          </a:p>
          <a:p>
            <a:endParaRPr lang="en-US" dirty="0"/>
          </a:p>
          <a:p>
            <a:r>
              <a:rPr lang="en-US" dirty="0"/>
              <a:t>Female (x</a:t>
            </a:r>
            <a:r>
              <a:rPr lang="en-US" baseline="-25000" dirty="0"/>
              <a:t>i2</a:t>
            </a:r>
            <a:r>
              <a:rPr lang="en-US" dirty="0"/>
              <a:t> = 0)</a:t>
            </a:r>
          </a:p>
          <a:p>
            <a:endParaRPr lang="en-US" dirty="0"/>
          </a:p>
          <a:p>
            <a:r>
              <a:rPr lang="en-US" dirty="0"/>
              <a:t>Male (x</a:t>
            </a:r>
            <a:r>
              <a:rPr lang="en-US" baseline="-25000" dirty="0"/>
              <a:t>i2</a:t>
            </a:r>
            <a:r>
              <a:rPr lang="en-US" dirty="0"/>
              <a:t> = 1)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C6E620B-4609-8A42-903E-2B2590FE11BC}"/>
                  </a:ext>
                </a:extLst>
              </p:cNvPr>
              <p:cNvSpPr txBox="1"/>
              <p:nvPr/>
            </p:nvSpPr>
            <p:spPr>
              <a:xfrm>
                <a:off x="1460924" y="429051"/>
                <a:ext cx="569431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20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charset="0"/>
                            </a:rPr>
                            <m:t>𝑏</m:t>
                          </m:r>
                        </m:e>
                        <m:sub>
                          <m:r>
                            <a:rPr lang="en-US" sz="3200"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r>
                        <a:rPr lang="en-US" sz="320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charset="0"/>
                            </a:rPr>
                            <m:t>𝑏</m:t>
                          </m:r>
                        </m:e>
                        <m:sub>
                          <m:r>
                            <a:rPr lang="en-US" sz="320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i="1">
                              <a:latin typeface="Cambria Math" charset="0"/>
                            </a:rPr>
                            <m:t>𝑖</m:t>
                          </m:r>
                          <m:r>
                            <a:rPr lang="en-GB" sz="3200" i="1"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r>
                        <a:rPr lang="en-GB" sz="3200" b="0" i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charset="0"/>
                            </a:rPr>
                            <m:t>𝑏</m:t>
                          </m:r>
                        </m:e>
                        <m:sub>
                          <m:r>
                            <a:rPr lang="en-GB" sz="32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0+</m:t>
                      </m:r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charset="0"/>
                            </a:rPr>
                            <m:t>𝑏</m:t>
                          </m:r>
                        </m:e>
                        <m:sub>
                          <m:r>
                            <a:rPr lang="en-GB" sz="3200" b="0" i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i="1">
                              <a:latin typeface="Cambria Math" charset="0"/>
                            </a:rPr>
                            <m:t>𝑖</m:t>
                          </m:r>
                          <m:r>
                            <a:rPr lang="en-GB" sz="3200" i="1"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320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charset="0"/>
                            </a:rPr>
                            <m:t>𝜀</m:t>
                          </m:r>
                        </m:e>
                        <m:sub>
                          <m:r>
                            <a:rPr lang="en-US" sz="3200" i="1">
                              <a:latin typeface="Cambria Math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C6E620B-4609-8A42-903E-2B2590FE11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0924" y="429051"/>
                <a:ext cx="5694315" cy="584775"/>
              </a:xfrm>
              <a:prstGeom prst="rect">
                <a:avLst/>
              </a:prstGeom>
              <a:blipFill>
                <a:blip r:embed="rId4"/>
                <a:stretch>
                  <a:fillRect l="-891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F238A16-F82C-F04D-B5CA-B65B65B8460A}"/>
                  </a:ext>
                </a:extLst>
              </p:cNvPr>
              <p:cNvSpPr txBox="1"/>
              <p:nvPr/>
            </p:nvSpPr>
            <p:spPr>
              <a:xfrm>
                <a:off x="1452296" y="958522"/>
                <a:ext cx="523906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20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charset="0"/>
                            </a:rPr>
                            <m:t>𝑏</m:t>
                          </m:r>
                        </m:e>
                        <m:sub>
                          <m:r>
                            <a:rPr lang="en-US" sz="3200"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r>
                        <a:rPr lang="en-US" sz="320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charset="0"/>
                            </a:rPr>
                            <m:t>𝑏</m:t>
                          </m:r>
                        </m:e>
                        <m:sub>
                          <m:r>
                            <a:rPr lang="en-US" sz="320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i="1">
                              <a:latin typeface="Cambria Math" charset="0"/>
                            </a:rPr>
                            <m:t>𝑖</m:t>
                          </m:r>
                          <m:r>
                            <a:rPr lang="en-GB" sz="3200" i="1"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charset="0"/>
                            </a:rPr>
                            <m:t>𝑏</m:t>
                          </m:r>
                        </m:e>
                        <m:sub>
                          <m:r>
                            <a:rPr lang="en-GB" sz="320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GB" sz="3200" b="0" i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charset="0"/>
                            </a:rPr>
                            <m:t>𝑏</m:t>
                          </m:r>
                        </m:e>
                        <m:sub>
                          <m:r>
                            <a:rPr lang="en-GB" sz="320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i="1">
                              <a:latin typeface="Cambria Math" charset="0"/>
                            </a:rPr>
                            <m:t>𝑖</m:t>
                          </m:r>
                          <m:r>
                            <a:rPr lang="en-GB" sz="3200" i="1"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r>
                        <a:rPr lang="en-US" sz="320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charset="0"/>
                            </a:rPr>
                            <m:t>𝜀</m:t>
                          </m:r>
                        </m:e>
                        <m:sub>
                          <m:r>
                            <a:rPr lang="en-US" sz="3200" i="1">
                              <a:latin typeface="Cambria Math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F238A16-F82C-F04D-B5CA-B65B65B846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2296" y="958522"/>
                <a:ext cx="5239063" cy="584775"/>
              </a:xfrm>
              <a:prstGeom prst="rect">
                <a:avLst/>
              </a:prstGeom>
              <a:blipFill>
                <a:blip r:embed="rId5"/>
                <a:stretch>
                  <a:fillRect l="-966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EC0D7EB-AD36-C345-BDCD-398C09A9B6CF}"/>
                  </a:ext>
                </a:extLst>
              </p:cNvPr>
              <p:cNvSpPr txBox="1"/>
              <p:nvPr/>
            </p:nvSpPr>
            <p:spPr>
              <a:xfrm>
                <a:off x="6978162" y="456488"/>
                <a:ext cx="337541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200" i="1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charset="0"/>
                            </a:rPr>
                            <m:t>𝑏</m:t>
                          </m:r>
                        </m:e>
                        <m:sub>
                          <m:r>
                            <a:rPr lang="en-US" sz="3200"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r>
                        <a:rPr lang="en-US" sz="320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charset="0"/>
                            </a:rPr>
                            <m:t>𝑏</m:t>
                          </m:r>
                        </m:e>
                        <m:sub>
                          <m:r>
                            <a:rPr lang="en-US" sz="320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i="1">
                              <a:latin typeface="Cambria Math" charset="0"/>
                            </a:rPr>
                            <m:t>𝑖</m:t>
                          </m:r>
                          <m:r>
                            <a:rPr lang="en-GB" sz="3200" i="1"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r>
                        <a:rPr lang="en-US" sz="320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charset="0"/>
                            </a:rPr>
                            <m:t>𝜀</m:t>
                          </m:r>
                        </m:e>
                        <m:sub>
                          <m:r>
                            <a:rPr lang="en-US" sz="3200" i="1">
                              <a:latin typeface="Cambria Math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EC0D7EB-AD36-C345-BDCD-398C09A9B6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8162" y="456488"/>
                <a:ext cx="3375411" cy="584775"/>
              </a:xfrm>
              <a:prstGeom prst="rect">
                <a:avLst/>
              </a:prstGeom>
              <a:blipFill>
                <a:blip r:embed="rId6"/>
                <a:stretch>
                  <a:fillRect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E5718FE-418D-AE4F-9596-EB812D6DC62C}"/>
                  </a:ext>
                </a:extLst>
              </p:cNvPr>
              <p:cNvSpPr txBox="1"/>
              <p:nvPr/>
            </p:nvSpPr>
            <p:spPr>
              <a:xfrm>
                <a:off x="6978162" y="958522"/>
                <a:ext cx="530670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20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charset="0"/>
                            </a:rPr>
                            <m:t>𝑏</m:t>
                          </m:r>
                        </m:e>
                        <m:sub>
                          <m:r>
                            <a:rPr lang="en-US" sz="3200"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r>
                        <a:rPr lang="en-US" sz="320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 smtClean="0">
                              <a:latin typeface="Cambria Math" charset="0"/>
                            </a:rPr>
                            <m:t>𝑏</m:t>
                          </m:r>
                        </m:e>
                        <m:sub>
                          <m:r>
                            <a:rPr lang="en-GB" sz="320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+(</m:t>
                      </m:r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charset="0"/>
                            </a:rPr>
                            <m:t>𝑏</m:t>
                          </m:r>
                        </m:e>
                        <m:sub>
                          <m:r>
                            <a:rPr lang="en-US" sz="320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3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latin typeface="Cambria Math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GB" sz="320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sz="320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i="1">
                              <a:latin typeface="Cambria Math" charset="0"/>
                            </a:rPr>
                            <m:t>𝑖</m:t>
                          </m:r>
                          <m:r>
                            <a:rPr lang="en-GB" sz="3200" i="1"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r>
                        <a:rPr lang="en-US" sz="320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charset="0"/>
                            </a:rPr>
                            <m:t>𝜀</m:t>
                          </m:r>
                        </m:e>
                        <m:sub>
                          <m:r>
                            <a:rPr lang="en-US" sz="3200" i="1">
                              <a:latin typeface="Cambria Math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E5718FE-418D-AE4F-9596-EB812D6DC6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8162" y="958522"/>
                <a:ext cx="5306709" cy="584775"/>
              </a:xfrm>
              <a:prstGeom prst="rect">
                <a:avLst/>
              </a:prstGeom>
              <a:blipFill>
                <a:blip r:embed="rId7"/>
                <a:stretch>
                  <a:fillRect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3417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1390" y="2157126"/>
            <a:ext cx="5336090" cy="466111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7051900" y="-98854"/>
                <a:ext cx="7162800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i="0"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r>
                        <a:rPr lang="en-US" sz="2400" i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i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latin typeface="Cambria Math" charset="0"/>
                            </a:rPr>
                            <m:t>𝑖</m:t>
                          </m:r>
                          <m:r>
                            <a:rPr lang="en-GB" sz="2400" b="0" i="1" smtClean="0"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r>
                        <a:rPr lang="en-US" sz="240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𝑏</m:t>
                          </m:r>
                        </m:e>
                        <m:sub>
                          <m:r>
                            <a:rPr lang="en-GB" sz="2400" b="0" i="0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latin typeface="Cambria Math" charset="0"/>
                            </a:rPr>
                            <m:t>𝑖</m:t>
                          </m:r>
                          <m:r>
                            <a:rPr lang="en-GB" sz="24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GB" sz="2400" b="0" i="1" smtClean="0">
                          <a:solidFill>
                            <a:schemeClr val="accent6"/>
                          </a:solidFill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  <m:sub>
                          <m:r>
                            <a:rPr lang="en-GB" sz="2400" b="0" i="0" smtClean="0">
                              <a:solidFill>
                                <a:schemeClr val="accent6"/>
                              </a:solidFill>
                              <a:latin typeface="Cambria Math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charset="0"/>
                            </a:rPr>
                            <m:t>𝑖</m:t>
                          </m:r>
                          <m:r>
                            <a:rPr lang="en-GB" sz="2400" b="0" i="1" smtClean="0">
                              <a:solidFill>
                                <a:schemeClr val="accent6"/>
                              </a:solidFill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charset="0"/>
                            </a:rPr>
                            <m:t>𝑖</m:t>
                          </m:r>
                          <m:r>
                            <a:rPr lang="en-GB" sz="2400" i="1">
                              <a:solidFill>
                                <a:schemeClr val="accent6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sz="240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𝜀</m:t>
                          </m:r>
                        </m:e>
                        <m:sub>
                          <m:r>
                            <a:rPr lang="en-US" sz="2400" i="1">
                              <a:latin typeface="Cambria Math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1900" y="-98854"/>
                <a:ext cx="7162800" cy="461665"/>
              </a:xfrm>
              <a:prstGeom prst="rect">
                <a:avLst/>
              </a:prstGeom>
              <a:blipFill>
                <a:blip r:embed="rId3"/>
                <a:stretch>
                  <a:fillRect l="-177" b="-108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89200"/>
            <a:ext cx="5918200" cy="43688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B09F4D5-9D9A-274E-92D7-0800985D2B96}"/>
              </a:ext>
            </a:extLst>
          </p:cNvPr>
          <p:cNvSpPr txBox="1"/>
          <p:nvPr/>
        </p:nvSpPr>
        <p:spPr>
          <a:xfrm>
            <a:off x="0" y="490107"/>
            <a:ext cx="161114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  <a:p>
            <a:r>
              <a:rPr lang="en-US" dirty="0">
                <a:solidFill>
                  <a:srgbClr val="0070C0"/>
                </a:solidFill>
              </a:rPr>
              <a:t>Female (x</a:t>
            </a:r>
            <a:r>
              <a:rPr lang="en-US" baseline="-25000" dirty="0">
                <a:solidFill>
                  <a:srgbClr val="0070C0"/>
                </a:solidFill>
              </a:rPr>
              <a:t>i2</a:t>
            </a:r>
            <a:r>
              <a:rPr lang="en-US" dirty="0">
                <a:solidFill>
                  <a:srgbClr val="0070C0"/>
                </a:solidFill>
              </a:rPr>
              <a:t> = 0)</a:t>
            </a:r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Male (x</a:t>
            </a:r>
            <a:r>
              <a:rPr lang="en-US" baseline="-25000" dirty="0">
                <a:solidFill>
                  <a:srgbClr val="FF0000"/>
                </a:solidFill>
              </a:rPr>
              <a:t>i2</a:t>
            </a:r>
            <a:r>
              <a:rPr lang="en-US" dirty="0">
                <a:solidFill>
                  <a:srgbClr val="FF0000"/>
                </a:solidFill>
              </a:rPr>
              <a:t> = 1)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EC8BD27-5971-9846-BC5F-B429AFF72672}"/>
                  </a:ext>
                </a:extLst>
              </p:cNvPr>
              <p:cNvSpPr txBox="1"/>
              <p:nvPr/>
            </p:nvSpPr>
            <p:spPr>
              <a:xfrm>
                <a:off x="1491762" y="709253"/>
                <a:ext cx="257339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200" i="1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charset="0"/>
                            </a:rPr>
                            <m:t>𝑏</m:t>
                          </m:r>
                        </m:e>
                        <m:sub>
                          <m:r>
                            <a:rPr lang="en-US" sz="3200"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r>
                        <a:rPr lang="en-US" sz="320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charset="0"/>
                            </a:rPr>
                            <m:t>𝑏</m:t>
                          </m:r>
                        </m:e>
                        <m:sub>
                          <m:r>
                            <a:rPr lang="en-US" sz="320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i="1">
                              <a:latin typeface="Cambria Math" charset="0"/>
                            </a:rPr>
                            <m:t>𝑖</m:t>
                          </m:r>
                          <m:r>
                            <a:rPr lang="en-GB" sz="3200" i="1">
                              <a:latin typeface="Cambria Math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EC8BD27-5971-9846-BC5F-B429AFF726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1762" y="709253"/>
                <a:ext cx="2573397" cy="584775"/>
              </a:xfrm>
              <a:prstGeom prst="rect">
                <a:avLst/>
              </a:prstGeom>
              <a:blipFill>
                <a:blip r:embed="rId5"/>
                <a:stretch>
                  <a:fillRect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D6FFC2C-6BCE-F646-80FC-C7BC9C730530}"/>
                  </a:ext>
                </a:extLst>
              </p:cNvPr>
              <p:cNvSpPr txBox="1"/>
              <p:nvPr/>
            </p:nvSpPr>
            <p:spPr>
              <a:xfrm>
                <a:off x="5791455" y="1225910"/>
                <a:ext cx="5793060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2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GB" sz="3200" b="0" i="0" smtClean="0">
                          <a:latin typeface="Cambria Math" panose="02040503050406030204" pitchFamily="18" charset="0"/>
                        </a:rPr>
                        <m:t>−2.09)</m:t>
                      </m:r>
                      <m:r>
                        <a:rPr lang="en-US" sz="3200">
                          <a:latin typeface="Cambria Math" charset="0"/>
                        </a:rPr>
                        <m:t>+</m:t>
                      </m:r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(3.09</m:t>
                      </m:r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−5.02)</m:t>
                          </m:r>
                          <m:r>
                            <a:rPr lang="en-US" sz="320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i="1">
                              <a:latin typeface="Cambria Math" charset="0"/>
                            </a:rPr>
                            <m:t>𝑖</m:t>
                          </m:r>
                          <m:r>
                            <a:rPr lang="en-GB" sz="3200" i="1">
                              <a:latin typeface="Cambria Math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D6FFC2C-6BCE-F646-80FC-C7BC9C7305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1455" y="1225910"/>
                <a:ext cx="5793060" cy="584775"/>
              </a:xfrm>
              <a:prstGeom prst="rect">
                <a:avLst/>
              </a:prstGeom>
              <a:blipFill>
                <a:blip r:embed="rId6"/>
                <a:stretch>
                  <a:fillRect b="-212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2B93404-8353-5C4A-B33D-79AC44A60E20}"/>
                  </a:ext>
                </a:extLst>
              </p:cNvPr>
              <p:cNvSpPr txBox="1"/>
              <p:nvPr/>
            </p:nvSpPr>
            <p:spPr>
              <a:xfrm>
                <a:off x="5791455" y="709252"/>
                <a:ext cx="278159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2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3200" b="0" i="0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3200">
                          <a:latin typeface="Cambria Math" charset="0"/>
                        </a:rPr>
                        <m:t>+</m:t>
                      </m:r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3.09 </m:t>
                      </m:r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i="1">
                              <a:latin typeface="Cambria Math" charset="0"/>
                            </a:rPr>
                            <m:t>𝑖</m:t>
                          </m:r>
                          <m:r>
                            <a:rPr lang="en-GB" sz="3200" i="1">
                              <a:latin typeface="Cambria Math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2B93404-8353-5C4A-B33D-79AC44A60E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1455" y="709252"/>
                <a:ext cx="2781595" cy="584775"/>
              </a:xfrm>
              <a:prstGeom prst="rect">
                <a:avLst/>
              </a:prstGeom>
              <a:blipFill>
                <a:blip r:embed="rId7"/>
                <a:stretch>
                  <a:fillRect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2340953-C21F-0849-A180-048D03415719}"/>
                  </a:ext>
                </a:extLst>
              </p:cNvPr>
              <p:cNvSpPr txBox="1"/>
              <p:nvPr/>
            </p:nvSpPr>
            <p:spPr>
              <a:xfrm>
                <a:off x="1491762" y="1199845"/>
                <a:ext cx="4595874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20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charset="0"/>
                            </a:rPr>
                            <m:t>𝑏</m:t>
                          </m:r>
                        </m:e>
                        <m:sub>
                          <m:r>
                            <a:rPr lang="en-US" sz="3200"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r>
                        <a:rPr lang="en-US" sz="320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 smtClean="0">
                              <a:latin typeface="Cambria Math" charset="0"/>
                            </a:rPr>
                            <m:t>𝑏</m:t>
                          </m:r>
                        </m:e>
                        <m:sub>
                          <m:r>
                            <a:rPr lang="en-GB" sz="320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+(</m:t>
                      </m:r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charset="0"/>
                            </a:rPr>
                            <m:t>𝑏</m:t>
                          </m:r>
                        </m:e>
                        <m:sub>
                          <m:r>
                            <a:rPr lang="en-US" sz="320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3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latin typeface="Cambria Math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GB" sz="320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sz="320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i="1">
                              <a:latin typeface="Cambria Math" charset="0"/>
                            </a:rPr>
                            <m:t>𝑖</m:t>
                          </m:r>
                          <m:r>
                            <a:rPr lang="en-GB" sz="3200" i="1">
                              <a:latin typeface="Cambria Math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2340953-C21F-0849-A180-048D034157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1762" y="1199845"/>
                <a:ext cx="4595874" cy="584775"/>
              </a:xfrm>
              <a:prstGeom prst="rect">
                <a:avLst/>
              </a:prstGeom>
              <a:blipFill>
                <a:blip r:embed="rId8"/>
                <a:stretch>
                  <a:fillRect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5A83D4C-7740-9645-A801-868498883FFC}"/>
                  </a:ext>
                </a:extLst>
              </p:cNvPr>
              <p:cNvSpPr txBox="1"/>
              <p:nvPr/>
            </p:nvSpPr>
            <p:spPr>
              <a:xfrm>
                <a:off x="5812235" y="1742568"/>
                <a:ext cx="3447034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2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3200" b="0" i="0" smtClean="0">
                          <a:latin typeface="Cambria Math" panose="02040503050406030204" pitchFamily="18" charset="0"/>
                        </a:rPr>
                        <m:t>−2.</m:t>
                      </m:r>
                      <m:r>
                        <a:rPr lang="en-GB" sz="3200" b="0" i="0" smtClean="0">
                          <a:latin typeface="Cambria Math" panose="02040503050406030204" pitchFamily="18" charset="0"/>
                        </a:rPr>
                        <m:t>09</m:t>
                      </m:r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1.93</m:t>
                          </m:r>
                          <m:r>
                            <a:rPr lang="en-US" sz="320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i="1">
                              <a:latin typeface="Cambria Math" charset="0"/>
                            </a:rPr>
                            <m:t>𝑖</m:t>
                          </m:r>
                          <m:r>
                            <a:rPr lang="en-GB" sz="3200" i="1">
                              <a:latin typeface="Cambria Math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5A83D4C-7740-9645-A801-868498883F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2235" y="1742568"/>
                <a:ext cx="3447034" cy="584775"/>
              </a:xfrm>
              <a:prstGeom prst="rect">
                <a:avLst/>
              </a:prstGeom>
              <a:blipFill>
                <a:blip r:embed="rId9"/>
                <a:stretch>
                  <a:fillRect b="-8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88765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9" grpId="0"/>
      <p:bldP spid="2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1390" y="2157126"/>
            <a:ext cx="5336090" cy="466111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7051900" y="-98854"/>
                <a:ext cx="7162800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i="0"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r>
                        <a:rPr lang="en-US" sz="2400" i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i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latin typeface="Cambria Math" charset="0"/>
                            </a:rPr>
                            <m:t>𝑖</m:t>
                          </m:r>
                          <m:r>
                            <a:rPr lang="en-GB" sz="2400" b="0" i="1" smtClean="0"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r>
                        <a:rPr lang="en-US" sz="240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𝑏</m:t>
                          </m:r>
                        </m:e>
                        <m:sub>
                          <m:r>
                            <a:rPr lang="en-GB" sz="2400" b="0" i="0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latin typeface="Cambria Math" charset="0"/>
                            </a:rPr>
                            <m:t>𝑖</m:t>
                          </m:r>
                          <m:r>
                            <a:rPr lang="en-GB" sz="24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GB" sz="2400" b="0" i="1" smtClean="0">
                          <a:solidFill>
                            <a:schemeClr val="accent6"/>
                          </a:solidFill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  <m:sub>
                          <m:r>
                            <a:rPr lang="en-GB" sz="2400" b="0" i="0" smtClean="0">
                              <a:solidFill>
                                <a:schemeClr val="accent6"/>
                              </a:solidFill>
                              <a:latin typeface="Cambria Math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charset="0"/>
                            </a:rPr>
                            <m:t>𝑖</m:t>
                          </m:r>
                          <m:r>
                            <a:rPr lang="en-GB" sz="2400" b="0" i="1" smtClean="0">
                              <a:solidFill>
                                <a:schemeClr val="accent6"/>
                              </a:solidFill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charset="0"/>
                            </a:rPr>
                            <m:t>𝑖</m:t>
                          </m:r>
                          <m:r>
                            <a:rPr lang="en-GB" sz="2400" i="1">
                              <a:solidFill>
                                <a:schemeClr val="accent6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sz="240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𝜀</m:t>
                          </m:r>
                        </m:e>
                        <m:sub>
                          <m:r>
                            <a:rPr lang="en-US" sz="2400" i="1">
                              <a:latin typeface="Cambria Math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1900" y="-98854"/>
                <a:ext cx="7162800" cy="461665"/>
              </a:xfrm>
              <a:prstGeom prst="rect">
                <a:avLst/>
              </a:prstGeom>
              <a:blipFill>
                <a:blip r:embed="rId3"/>
                <a:stretch>
                  <a:fillRect l="-177" b="-108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89200"/>
            <a:ext cx="5918200" cy="43688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B09F4D5-9D9A-274E-92D7-0800985D2B96}"/>
              </a:ext>
            </a:extLst>
          </p:cNvPr>
          <p:cNvSpPr txBox="1"/>
          <p:nvPr/>
        </p:nvSpPr>
        <p:spPr>
          <a:xfrm>
            <a:off x="0" y="490107"/>
            <a:ext cx="161114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  <a:p>
            <a:r>
              <a:rPr lang="en-US" dirty="0">
                <a:solidFill>
                  <a:srgbClr val="0070C0"/>
                </a:solidFill>
              </a:rPr>
              <a:t>Female (x</a:t>
            </a:r>
            <a:r>
              <a:rPr lang="en-US" baseline="-25000" dirty="0">
                <a:solidFill>
                  <a:srgbClr val="0070C0"/>
                </a:solidFill>
              </a:rPr>
              <a:t>i2</a:t>
            </a:r>
            <a:r>
              <a:rPr lang="en-US" dirty="0">
                <a:solidFill>
                  <a:srgbClr val="0070C0"/>
                </a:solidFill>
              </a:rPr>
              <a:t> = 0)</a:t>
            </a:r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Male (x</a:t>
            </a:r>
            <a:r>
              <a:rPr lang="en-US" baseline="-25000" dirty="0">
                <a:solidFill>
                  <a:srgbClr val="FF0000"/>
                </a:solidFill>
              </a:rPr>
              <a:t>i2</a:t>
            </a:r>
            <a:r>
              <a:rPr lang="en-US" dirty="0">
                <a:solidFill>
                  <a:srgbClr val="FF0000"/>
                </a:solidFill>
              </a:rPr>
              <a:t> = 1)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EC8BD27-5971-9846-BC5F-B429AFF72672}"/>
                  </a:ext>
                </a:extLst>
              </p:cNvPr>
              <p:cNvSpPr txBox="1"/>
              <p:nvPr/>
            </p:nvSpPr>
            <p:spPr>
              <a:xfrm>
                <a:off x="1491762" y="709253"/>
                <a:ext cx="257339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200" i="1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charset="0"/>
                            </a:rPr>
                            <m:t>𝑏</m:t>
                          </m:r>
                        </m:e>
                        <m:sub>
                          <m:r>
                            <a:rPr lang="en-US" sz="3200"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r>
                        <a:rPr lang="en-US" sz="320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charset="0"/>
                            </a:rPr>
                            <m:t>𝑏</m:t>
                          </m:r>
                        </m:e>
                        <m:sub>
                          <m:r>
                            <a:rPr lang="en-US" sz="320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i="1">
                              <a:latin typeface="Cambria Math" charset="0"/>
                            </a:rPr>
                            <m:t>𝑖</m:t>
                          </m:r>
                          <m:r>
                            <a:rPr lang="en-GB" sz="3200" i="1">
                              <a:latin typeface="Cambria Math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EC8BD27-5971-9846-BC5F-B429AFF726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1762" y="709253"/>
                <a:ext cx="2573397" cy="584775"/>
              </a:xfrm>
              <a:prstGeom prst="rect">
                <a:avLst/>
              </a:prstGeom>
              <a:blipFill>
                <a:blip r:embed="rId5"/>
                <a:stretch>
                  <a:fillRect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D6FFC2C-6BCE-F646-80FC-C7BC9C730530}"/>
                  </a:ext>
                </a:extLst>
              </p:cNvPr>
              <p:cNvSpPr txBox="1"/>
              <p:nvPr/>
            </p:nvSpPr>
            <p:spPr>
              <a:xfrm>
                <a:off x="5791455" y="1225910"/>
                <a:ext cx="5793060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2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GB" sz="3200" b="0" i="0" smtClean="0">
                          <a:latin typeface="Cambria Math" panose="02040503050406030204" pitchFamily="18" charset="0"/>
                        </a:rPr>
                        <m:t>−2.09)</m:t>
                      </m:r>
                      <m:r>
                        <a:rPr lang="en-US" sz="3200">
                          <a:latin typeface="Cambria Math" charset="0"/>
                        </a:rPr>
                        <m:t>+</m:t>
                      </m:r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(3.09</m:t>
                      </m:r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−5.02)</m:t>
                          </m:r>
                          <m:r>
                            <a:rPr lang="en-US" sz="320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i="1">
                              <a:latin typeface="Cambria Math" charset="0"/>
                            </a:rPr>
                            <m:t>𝑖</m:t>
                          </m:r>
                          <m:r>
                            <a:rPr lang="en-GB" sz="3200" i="1">
                              <a:latin typeface="Cambria Math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D6FFC2C-6BCE-F646-80FC-C7BC9C7305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1455" y="1225910"/>
                <a:ext cx="5793060" cy="584775"/>
              </a:xfrm>
              <a:prstGeom prst="rect">
                <a:avLst/>
              </a:prstGeom>
              <a:blipFill>
                <a:blip r:embed="rId6"/>
                <a:stretch>
                  <a:fillRect b="-212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2B93404-8353-5C4A-B33D-79AC44A60E20}"/>
                  </a:ext>
                </a:extLst>
              </p:cNvPr>
              <p:cNvSpPr txBox="1"/>
              <p:nvPr/>
            </p:nvSpPr>
            <p:spPr>
              <a:xfrm>
                <a:off x="5791455" y="709252"/>
                <a:ext cx="295497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3200" b="1" i="0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3200" b="1">
                          <a:latin typeface="Cambria Math" charset="0"/>
                        </a:rPr>
                        <m:t>+</m:t>
                      </m:r>
                      <m:r>
                        <a:rPr lang="en-GB" sz="3200" b="1" i="1" smtClean="0"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GB" sz="32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GB" sz="3200" b="1" i="1" smtClean="0">
                          <a:latin typeface="Cambria Math" panose="02040503050406030204" pitchFamily="18" charset="0"/>
                        </a:rPr>
                        <m:t>𝟎𝟗</m:t>
                      </m:r>
                      <m:r>
                        <a:rPr lang="en-GB" sz="3200" b="1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charset="0"/>
                            </a:rPr>
                            <m:t>𝒙</m:t>
                          </m:r>
                        </m:e>
                        <m:sub>
                          <m:r>
                            <a:rPr lang="en-US" sz="3200" b="1" i="1">
                              <a:latin typeface="Cambria Math" charset="0"/>
                            </a:rPr>
                            <m:t>𝒊</m:t>
                          </m:r>
                          <m:r>
                            <a:rPr lang="en-GB" sz="3200" b="1" i="1">
                              <a:latin typeface="Cambria Math" charset="0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en-US" sz="3200" b="1" dirty="0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2B93404-8353-5C4A-B33D-79AC44A60E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1455" y="709252"/>
                <a:ext cx="2954976" cy="584775"/>
              </a:xfrm>
              <a:prstGeom prst="rect">
                <a:avLst/>
              </a:prstGeom>
              <a:blipFill>
                <a:blip r:embed="rId7"/>
                <a:stretch>
                  <a:fillRect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2340953-C21F-0849-A180-048D03415719}"/>
                  </a:ext>
                </a:extLst>
              </p:cNvPr>
              <p:cNvSpPr txBox="1"/>
              <p:nvPr/>
            </p:nvSpPr>
            <p:spPr>
              <a:xfrm>
                <a:off x="1491762" y="1199845"/>
                <a:ext cx="4595874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20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charset="0"/>
                            </a:rPr>
                            <m:t>𝑏</m:t>
                          </m:r>
                        </m:e>
                        <m:sub>
                          <m:r>
                            <a:rPr lang="en-US" sz="3200"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r>
                        <a:rPr lang="en-US" sz="320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 smtClean="0">
                              <a:latin typeface="Cambria Math" charset="0"/>
                            </a:rPr>
                            <m:t>𝑏</m:t>
                          </m:r>
                        </m:e>
                        <m:sub>
                          <m:r>
                            <a:rPr lang="en-GB" sz="320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+(</m:t>
                      </m:r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charset="0"/>
                            </a:rPr>
                            <m:t>𝑏</m:t>
                          </m:r>
                        </m:e>
                        <m:sub>
                          <m:r>
                            <a:rPr lang="en-US" sz="320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3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latin typeface="Cambria Math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GB" sz="320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sz="320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i="1">
                              <a:latin typeface="Cambria Math" charset="0"/>
                            </a:rPr>
                            <m:t>𝑖</m:t>
                          </m:r>
                          <m:r>
                            <a:rPr lang="en-GB" sz="3200" i="1">
                              <a:latin typeface="Cambria Math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2340953-C21F-0849-A180-048D034157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1762" y="1199845"/>
                <a:ext cx="4595874" cy="584775"/>
              </a:xfrm>
              <a:prstGeom prst="rect">
                <a:avLst/>
              </a:prstGeom>
              <a:blipFill>
                <a:blip r:embed="rId8"/>
                <a:stretch>
                  <a:fillRect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5A83D4C-7740-9645-A801-868498883FFC}"/>
                  </a:ext>
                </a:extLst>
              </p:cNvPr>
              <p:cNvSpPr txBox="1"/>
              <p:nvPr/>
            </p:nvSpPr>
            <p:spPr>
              <a:xfrm>
                <a:off x="5812235" y="1742568"/>
                <a:ext cx="372409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3200" b="1" i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sz="3200" b="1" i="0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GB" sz="3200" b="1" i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GB" sz="3200" b="1" i="1" smtClean="0">
                          <a:latin typeface="Cambria Math" panose="02040503050406030204" pitchFamily="18" charset="0"/>
                        </a:rPr>
                        <m:t>𝟎𝟗</m:t>
                      </m:r>
                      <m:sSub>
                        <m:sSub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2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sz="32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GB" sz="3200" b="1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GB" sz="3200" b="1" i="1" smtClean="0">
                              <a:latin typeface="Cambria Math" panose="02040503050406030204" pitchFamily="18" charset="0"/>
                            </a:rPr>
                            <m:t>𝟗𝟑</m:t>
                          </m:r>
                          <m:r>
                            <a:rPr lang="en-US" sz="3200" b="1" i="1">
                              <a:latin typeface="Cambria Math" charset="0"/>
                            </a:rPr>
                            <m:t>𝒙</m:t>
                          </m:r>
                        </m:e>
                        <m:sub>
                          <m:r>
                            <a:rPr lang="en-US" sz="3200" b="1" i="1">
                              <a:latin typeface="Cambria Math" charset="0"/>
                            </a:rPr>
                            <m:t>𝒊</m:t>
                          </m:r>
                          <m:r>
                            <a:rPr lang="en-GB" sz="3200" b="1" i="1">
                              <a:latin typeface="Cambria Math" charset="0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en-US" sz="3200" b="1" dirty="0"/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5A83D4C-7740-9645-A801-868498883F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2235" y="1742568"/>
                <a:ext cx="3724096" cy="584775"/>
              </a:xfrm>
              <a:prstGeom prst="rect">
                <a:avLst/>
              </a:prstGeom>
              <a:blipFill>
                <a:blip r:embed="rId9"/>
                <a:stretch>
                  <a:fillRect b="-63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734A40D-5D54-5040-8AF3-9D750043244B}"/>
              </a:ext>
            </a:extLst>
          </p:cNvPr>
          <p:cNvCxnSpPr/>
          <p:nvPr/>
        </p:nvCxnSpPr>
        <p:spPr>
          <a:xfrm flipV="1">
            <a:off x="9601200" y="2892287"/>
            <a:ext cx="0" cy="30513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4083CF1-0D7B-434F-A4F5-D1510498B3C7}"/>
              </a:ext>
            </a:extLst>
          </p:cNvPr>
          <p:cNvCxnSpPr>
            <a:cxnSpLocks/>
          </p:cNvCxnSpPr>
          <p:nvPr/>
        </p:nvCxnSpPr>
        <p:spPr>
          <a:xfrm flipH="1">
            <a:off x="7504044" y="4393096"/>
            <a:ext cx="4234069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9BE9744-6CB6-8A46-9283-C2CD192305BC}"/>
              </a:ext>
            </a:extLst>
          </p:cNvPr>
          <p:cNvCxnSpPr>
            <a:cxnSpLocks/>
          </p:cNvCxnSpPr>
          <p:nvPr/>
        </p:nvCxnSpPr>
        <p:spPr>
          <a:xfrm>
            <a:off x="9601200" y="4412974"/>
            <a:ext cx="377687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FFA693A-D510-8D4B-A8B7-F082A9EC7833}"/>
              </a:ext>
            </a:extLst>
          </p:cNvPr>
          <p:cNvCxnSpPr>
            <a:cxnSpLocks/>
          </p:cNvCxnSpPr>
          <p:nvPr/>
        </p:nvCxnSpPr>
        <p:spPr>
          <a:xfrm flipH="1" flipV="1">
            <a:off x="9978887" y="3597965"/>
            <a:ext cx="1" cy="81500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F1037FA-13D8-A54B-AC5B-BCBB313D94DA}"/>
              </a:ext>
            </a:extLst>
          </p:cNvPr>
          <p:cNvCxnSpPr>
            <a:cxnSpLocks/>
          </p:cNvCxnSpPr>
          <p:nvPr/>
        </p:nvCxnSpPr>
        <p:spPr>
          <a:xfrm rot="10800000">
            <a:off x="9243391" y="4979013"/>
            <a:ext cx="377687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BE5D41F-BAFE-2C48-ABAB-3849B210ED83}"/>
              </a:ext>
            </a:extLst>
          </p:cNvPr>
          <p:cNvCxnSpPr>
            <a:cxnSpLocks/>
          </p:cNvCxnSpPr>
          <p:nvPr/>
        </p:nvCxnSpPr>
        <p:spPr>
          <a:xfrm flipV="1">
            <a:off x="9243390" y="4412974"/>
            <a:ext cx="0" cy="56603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5422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B16FB1FC-A061-2342-BD95-78C99CDE4F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89200"/>
            <a:ext cx="5918200" cy="4368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try this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5269831" y="5269"/>
                <a:ext cx="7162800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3200" i="1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sz="3200" i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charset="0"/>
                            </a:rPr>
                            <m:t>𝑏</m:t>
                          </m:r>
                        </m:e>
                        <m:sub>
                          <m:r>
                            <a:rPr lang="en-US" sz="3200" i="0"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r>
                        <a:rPr lang="en-US" sz="3200" i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charset="0"/>
                            </a:rPr>
                            <m:t>𝑏</m:t>
                          </m:r>
                        </m:e>
                        <m:sub>
                          <m:r>
                            <a:rPr lang="en-US" sz="3200" i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i="1">
                              <a:latin typeface="Cambria Math" charset="0"/>
                            </a:rPr>
                            <m:t>𝑖</m:t>
                          </m:r>
                          <m:r>
                            <a:rPr lang="en-GB" sz="3200" b="0" i="1" smtClean="0"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r>
                        <a:rPr lang="en-US" sz="320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charset="0"/>
                            </a:rPr>
                            <m:t>𝑏</m:t>
                          </m:r>
                        </m:e>
                        <m:sub>
                          <m:r>
                            <a:rPr lang="en-GB" sz="3200" b="0" i="0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i="1">
                              <a:latin typeface="Cambria Math" charset="0"/>
                            </a:rPr>
                            <m:t>𝑖</m:t>
                          </m:r>
                          <m:r>
                            <a:rPr lang="en-GB" sz="32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GB" sz="3200" b="0" i="1" smtClean="0">
                          <a:solidFill>
                            <a:schemeClr val="accent6"/>
                          </a:solidFill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sz="32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chemeClr val="accent6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  <m:sub>
                          <m:r>
                            <a:rPr lang="en-GB" sz="3200" b="0" i="0" smtClean="0">
                              <a:solidFill>
                                <a:schemeClr val="accent6"/>
                              </a:solidFill>
                              <a:latin typeface="Cambria Math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sz="32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chemeClr val="accent6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i="1">
                              <a:solidFill>
                                <a:schemeClr val="accent6"/>
                              </a:solidFill>
                              <a:latin typeface="Cambria Math" charset="0"/>
                            </a:rPr>
                            <m:t>𝑖</m:t>
                          </m:r>
                          <m:r>
                            <a:rPr lang="en-GB" sz="3200" b="0" i="1" smtClean="0">
                              <a:solidFill>
                                <a:schemeClr val="accent6"/>
                              </a:solidFill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US" sz="32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chemeClr val="accent6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i="1">
                              <a:solidFill>
                                <a:schemeClr val="accent6"/>
                              </a:solidFill>
                              <a:latin typeface="Cambria Math" charset="0"/>
                            </a:rPr>
                            <m:t>𝑖</m:t>
                          </m:r>
                          <m:r>
                            <a:rPr lang="en-GB" sz="3200" i="1">
                              <a:solidFill>
                                <a:schemeClr val="accent6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sz="320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charset="0"/>
                            </a:rPr>
                            <m:t>𝜀</m:t>
                          </m:r>
                        </m:e>
                        <m:sub>
                          <m:r>
                            <a:rPr lang="en-US" sz="3200" i="1">
                              <a:latin typeface="Cambria Math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9831" y="5269"/>
                <a:ext cx="7162800" cy="58477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ontent Placeholder 14"/>
          <p:cNvSpPr>
            <a:spLocks noGrp="1"/>
          </p:cNvSpPr>
          <p:nvPr>
            <p:ph idx="1"/>
          </p:nvPr>
        </p:nvSpPr>
        <p:spPr>
          <a:xfrm>
            <a:off x="0" y="1289430"/>
            <a:ext cx="12192000" cy="4351338"/>
          </a:xfrm>
          <a:ln>
            <a:noFill/>
          </a:ln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Intercept: b</a:t>
            </a:r>
            <a:r>
              <a:rPr lang="en-US" baseline="-25000" dirty="0">
                <a:solidFill>
                  <a:schemeClr val="accent1"/>
                </a:solidFill>
              </a:rPr>
              <a:t>0</a:t>
            </a:r>
            <a:r>
              <a:rPr lang="en-US" dirty="0">
                <a:solidFill>
                  <a:schemeClr val="accent1"/>
                </a:solidFill>
              </a:rPr>
              <a:t> reference group, </a:t>
            </a:r>
            <a:r>
              <a:rPr lang="en-US" dirty="0">
                <a:solidFill>
                  <a:srgbClr val="FF0000"/>
                </a:solidFill>
              </a:rPr>
              <a:t>b</a:t>
            </a:r>
            <a:r>
              <a:rPr lang="en-US" baseline="-25000" dirty="0">
                <a:solidFill>
                  <a:srgbClr val="FF0000"/>
                </a:solidFill>
              </a:rPr>
              <a:t>2</a:t>
            </a:r>
            <a:r>
              <a:rPr lang="en-US" dirty="0">
                <a:solidFill>
                  <a:srgbClr val="FF0000"/>
                </a:solidFill>
              </a:rPr>
              <a:t>: </a:t>
            </a:r>
            <a:r>
              <a:rPr lang="en-US" i="1" dirty="0">
                <a:solidFill>
                  <a:srgbClr val="FF0000"/>
                </a:solidFill>
              </a:rPr>
              <a:t>difference</a:t>
            </a:r>
            <a:r>
              <a:rPr lang="en-US" dirty="0">
                <a:solidFill>
                  <a:srgbClr val="FF0000"/>
                </a:solidFill>
              </a:rPr>
              <a:t> of group 1 to reference</a:t>
            </a:r>
          </a:p>
          <a:p>
            <a:r>
              <a:rPr lang="en-US" dirty="0">
                <a:solidFill>
                  <a:schemeClr val="accent1"/>
                </a:solidFill>
              </a:rPr>
              <a:t>Slope: b</a:t>
            </a:r>
            <a:r>
              <a:rPr lang="en-US" baseline="-25000" dirty="0">
                <a:solidFill>
                  <a:schemeClr val="accent1"/>
                </a:solidFill>
              </a:rPr>
              <a:t>1</a:t>
            </a:r>
            <a:r>
              <a:rPr lang="en-US" dirty="0">
                <a:solidFill>
                  <a:schemeClr val="accent1"/>
                </a:solidFill>
              </a:rPr>
              <a:t> slope of reference group, </a:t>
            </a:r>
            <a:r>
              <a:rPr lang="en-US" dirty="0">
                <a:solidFill>
                  <a:srgbClr val="FF0000"/>
                </a:solidFill>
              </a:rPr>
              <a:t>b3 </a:t>
            </a:r>
            <a:r>
              <a:rPr lang="en-US" i="1" dirty="0">
                <a:solidFill>
                  <a:srgbClr val="FF0000"/>
                </a:solidFill>
              </a:rPr>
              <a:t>difference </a:t>
            </a:r>
            <a:r>
              <a:rPr lang="en-US" dirty="0">
                <a:solidFill>
                  <a:srgbClr val="FF0000"/>
                </a:solidFill>
              </a:rPr>
              <a:t>of slope of group 1 to reference</a:t>
            </a:r>
          </a:p>
          <a:p>
            <a:r>
              <a:rPr lang="en-US" dirty="0">
                <a:sym typeface="Wingdings" pitchFamily="2" charset="2"/>
              </a:rPr>
              <a:t>Do not interpret estimates by themselves!</a:t>
            </a:r>
            <a:endParaRPr lang="en-US" dirty="0"/>
          </a:p>
          <a:p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B1766C4-8A7F-0541-9B78-B70FCE32EF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7065" y="2450628"/>
            <a:ext cx="5039566" cy="4402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708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2294477"/>
            <a:ext cx="3356811" cy="293220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0084" y="2326006"/>
            <a:ext cx="3320716" cy="2900673"/>
          </a:xfrm>
          <a:prstGeom prst="rect">
            <a:avLst/>
          </a:prstGeom>
        </p:spPr>
      </p:pic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9111980"/>
              </p:ext>
            </p:extLst>
          </p:nvPr>
        </p:nvGraphicFramePr>
        <p:xfrm>
          <a:off x="497113" y="752324"/>
          <a:ext cx="7331435" cy="1854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17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427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4273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427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4273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4273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plot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Intercept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  <a:r>
                        <a:rPr lang="en-US" baseline="-25000" dirty="0"/>
                        <a:t>1</a:t>
                      </a:r>
                      <a:r>
                        <a:rPr lang="en-US" dirty="0"/>
                        <a:t> (sex)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+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  <a:r>
                        <a:rPr lang="en-US" baseline="-25000" dirty="0"/>
                        <a:t>2 </a:t>
                      </a:r>
                      <a:r>
                        <a:rPr lang="en-US" baseline="0" dirty="0"/>
                        <a:t>(tarsus)</a:t>
                      </a:r>
                      <a:endParaRPr 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+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aseline="0" dirty="0"/>
                        <a:t>b</a:t>
                      </a:r>
                      <a:r>
                        <a:rPr lang="en-US" baseline="-25000" dirty="0"/>
                        <a:t>3</a:t>
                      </a:r>
                      <a:r>
                        <a:rPr lang="en-US" baseline="0" dirty="0"/>
                        <a:t> (tarsus x sex)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5269831" y="5269"/>
                <a:ext cx="7162800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3200" i="1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sz="3200" i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charset="0"/>
                            </a:rPr>
                            <m:t>𝑏</m:t>
                          </m:r>
                        </m:e>
                        <m:sub>
                          <m:r>
                            <a:rPr lang="en-US" sz="3200" i="0"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r>
                        <a:rPr lang="en-US" sz="3200" i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charset="0"/>
                            </a:rPr>
                            <m:t>𝑏</m:t>
                          </m:r>
                        </m:e>
                        <m:sub>
                          <m:r>
                            <a:rPr lang="en-US" sz="3200" i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i="1">
                              <a:latin typeface="Cambria Math" charset="0"/>
                            </a:rPr>
                            <m:t>𝑖</m:t>
                          </m:r>
                          <m:r>
                            <a:rPr lang="en-GB" sz="3200" b="0" i="1" smtClean="0"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r>
                        <a:rPr lang="en-US" sz="320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charset="0"/>
                            </a:rPr>
                            <m:t>𝑏</m:t>
                          </m:r>
                        </m:e>
                        <m:sub>
                          <m:r>
                            <a:rPr lang="en-GB" sz="3200" b="0" i="0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i="1">
                              <a:latin typeface="Cambria Math" charset="0"/>
                            </a:rPr>
                            <m:t>𝑖</m:t>
                          </m:r>
                          <m:r>
                            <a:rPr lang="en-GB" sz="32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GB" sz="3200" b="0" i="1" smtClean="0">
                          <a:solidFill>
                            <a:schemeClr val="accent6"/>
                          </a:solidFill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sz="32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chemeClr val="accent6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  <m:sub>
                          <m:r>
                            <a:rPr lang="en-GB" sz="3200" b="0" i="0" smtClean="0">
                              <a:solidFill>
                                <a:schemeClr val="accent6"/>
                              </a:solidFill>
                              <a:latin typeface="Cambria Math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sz="32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chemeClr val="accent6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i="1">
                              <a:solidFill>
                                <a:schemeClr val="accent6"/>
                              </a:solidFill>
                              <a:latin typeface="Cambria Math" charset="0"/>
                            </a:rPr>
                            <m:t>𝑖</m:t>
                          </m:r>
                          <m:r>
                            <a:rPr lang="en-GB" sz="3200" b="0" i="1" smtClean="0">
                              <a:solidFill>
                                <a:schemeClr val="accent6"/>
                              </a:solidFill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US" sz="32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chemeClr val="accent6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i="1">
                              <a:solidFill>
                                <a:schemeClr val="accent6"/>
                              </a:solidFill>
                              <a:latin typeface="Cambria Math" charset="0"/>
                            </a:rPr>
                            <m:t>𝑖</m:t>
                          </m:r>
                          <m:r>
                            <a:rPr lang="en-GB" sz="3200" i="1">
                              <a:solidFill>
                                <a:schemeClr val="accent6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sz="320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charset="0"/>
                            </a:rPr>
                            <m:t>𝜀</m:t>
                          </m:r>
                        </m:e>
                        <m:sub>
                          <m:r>
                            <a:rPr lang="en-US" sz="3200" i="1">
                              <a:latin typeface="Cambria Math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9831" y="5269"/>
                <a:ext cx="7162800" cy="58477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92" r="4057" b="2412"/>
          <a:stretch/>
        </p:blipFill>
        <p:spPr>
          <a:xfrm>
            <a:off x="0" y="2684667"/>
            <a:ext cx="3080084" cy="242275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24" r="3438"/>
          <a:stretch/>
        </p:blipFill>
        <p:spPr>
          <a:xfrm>
            <a:off x="665264" y="4315326"/>
            <a:ext cx="3377347" cy="263587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56"/>
          <a:stretch/>
        </p:blipFill>
        <p:spPr>
          <a:xfrm>
            <a:off x="8897573" y="4315326"/>
            <a:ext cx="3390872" cy="254267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97113" y="2768804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646321" y="276880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967037" y="2768804"/>
            <a:ext cx="282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257592" y="434913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415022" y="439114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</a:t>
            </a:r>
          </a:p>
        </p:txBody>
      </p:sp>
    </p:spTree>
    <p:extLst>
      <p:ext uri="{BB962C8B-B14F-4D97-AF65-F5344CB8AC3E}">
        <p14:creationId xmlns:p14="http://schemas.microsoft.com/office/powerpoint/2010/main" val="10986005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FC40CF-4C2C-354C-9072-8BD63906D7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else?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FE790D-BAB8-DC49-96EE-8B300ABDC6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Interactions between continuous variables and categorical predictors with more than 2 levels</a:t>
            </a:r>
          </a:p>
          <a:p>
            <a:r>
              <a:rPr lang="en-US" dirty="0"/>
              <a:t>Multiple continuous predictors</a:t>
            </a:r>
          </a:p>
          <a:p>
            <a:r>
              <a:rPr lang="en-US" dirty="0"/>
              <a:t>Interactions between categorical predictors</a:t>
            </a:r>
          </a:p>
          <a:p>
            <a:r>
              <a:rPr lang="en-US" dirty="0">
                <a:sym typeface="Wingdings" pitchFamily="2" charset="2"/>
              </a:rPr>
              <a:t> </a:t>
            </a:r>
            <a:r>
              <a:rPr lang="en-US">
                <a:sym typeface="Wingdings" pitchFamily="2" charset="2"/>
              </a:rPr>
              <a:t>hand outs! </a:t>
            </a:r>
            <a:endParaRPr lang="en-US" dirty="0"/>
          </a:p>
          <a:p>
            <a:endParaRPr lang="en-US" dirty="0"/>
          </a:p>
          <a:p>
            <a:r>
              <a:rPr lang="en-US" dirty="0"/>
              <a:t>Avoid </a:t>
            </a:r>
            <a:r>
              <a:rPr lang="en-US" sz="1600" dirty="0"/>
              <a:t>(at all costs)</a:t>
            </a:r>
            <a:r>
              <a:rPr lang="en-US" sz="3600" dirty="0"/>
              <a:t>:</a:t>
            </a:r>
            <a:endParaRPr lang="en-US" sz="1600" dirty="0"/>
          </a:p>
          <a:p>
            <a:r>
              <a:rPr lang="en-US" dirty="0"/>
              <a:t>Interactions between 2 continuous predictors</a:t>
            </a:r>
          </a:p>
          <a:p>
            <a:r>
              <a:rPr lang="en-US" dirty="0"/>
              <a:t>3- or more-way interactions</a:t>
            </a:r>
          </a:p>
        </p:txBody>
      </p:sp>
    </p:spTree>
    <p:extLst>
      <p:ext uri="{BB962C8B-B14F-4D97-AF65-F5344CB8AC3E}">
        <p14:creationId xmlns:p14="http://schemas.microsoft.com/office/powerpoint/2010/main" val="820939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151C2-CD05-FA44-8217-BA0F12B18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 home: categorical predictors: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143554-1374-264B-93BF-8D5B32EBE1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Interpreting categorical x continuous predictor interactions</a:t>
            </a:r>
          </a:p>
          <a:p>
            <a:r>
              <a:rPr lang="en-US" dirty="0"/>
              <a:t>When interaction terms are present – never interpret the estimates in isolation</a:t>
            </a:r>
          </a:p>
          <a:p>
            <a:r>
              <a:rPr lang="en-US" dirty="0"/>
              <a:t>You will need to do some math's to interpret your results</a:t>
            </a:r>
          </a:p>
        </p:txBody>
      </p:sp>
    </p:spTree>
    <p:extLst>
      <p:ext uri="{BB962C8B-B14F-4D97-AF65-F5344CB8AC3E}">
        <p14:creationId xmlns:p14="http://schemas.microsoft.com/office/powerpoint/2010/main" val="32825971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Multiple linear 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527800" cy="782108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lm(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response~explanatory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671658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Multiple linear 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527800" cy="782108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lm(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response~explanatory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50672"/>
            <a:ext cx="8568267" cy="4107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4697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Multiple linear 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527800" cy="782108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lm(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response~explanatory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50672"/>
            <a:ext cx="8568267" cy="410732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66000" y="365125"/>
            <a:ext cx="479317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Response y: </a:t>
            </a:r>
          </a:p>
          <a:p>
            <a:r>
              <a:rPr lang="en-US" dirty="0"/>
              <a:t>	Continuous</a:t>
            </a:r>
          </a:p>
          <a:p>
            <a:endParaRPr lang="en-US" dirty="0"/>
          </a:p>
          <a:p>
            <a:r>
              <a:rPr lang="en-US" dirty="0"/>
              <a:t>Explanatory x:</a:t>
            </a:r>
          </a:p>
          <a:p>
            <a:r>
              <a:rPr lang="en-US" dirty="0"/>
              <a:t>	Continuous (tarsus, wing, mass)</a:t>
            </a:r>
          </a:p>
          <a:p>
            <a:r>
              <a:rPr lang="en-US" dirty="0"/>
              <a:t>	Categorical (Sex, Year, Observer, </a:t>
            </a:r>
            <a:r>
              <a:rPr lang="en-US" dirty="0" err="1"/>
              <a:t>BirdID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9055977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Multiple linear 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527800" cy="782108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lm(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response~explanatory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366000" y="365125"/>
            <a:ext cx="479317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Response y: </a:t>
            </a:r>
          </a:p>
          <a:p>
            <a:r>
              <a:rPr lang="en-US" dirty="0"/>
              <a:t>	Continuous</a:t>
            </a:r>
          </a:p>
          <a:p>
            <a:endParaRPr lang="en-US" dirty="0"/>
          </a:p>
          <a:p>
            <a:r>
              <a:rPr lang="en-US" dirty="0"/>
              <a:t>Explanatory x:</a:t>
            </a:r>
          </a:p>
          <a:p>
            <a:r>
              <a:rPr lang="en-US" dirty="0"/>
              <a:t>	Continuous (tarsus, wing, mass)</a:t>
            </a:r>
          </a:p>
          <a:p>
            <a:r>
              <a:rPr lang="en-US" dirty="0"/>
              <a:t>	Categorical (Sex, Year, Observer, </a:t>
            </a:r>
            <a:r>
              <a:rPr lang="en-US" dirty="0" err="1"/>
              <a:t>BirdID</a:t>
            </a:r>
            <a:r>
              <a:rPr lang="en-US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176421" y="2861561"/>
                <a:ext cx="8484782" cy="12003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7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7200" i="1"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7200" i="1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sz="7200" i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sz="7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7200" i="1">
                              <a:latin typeface="Cambria Math" charset="0"/>
                            </a:rPr>
                            <m:t>𝑏</m:t>
                          </m:r>
                        </m:e>
                        <m:sub>
                          <m:r>
                            <a:rPr lang="en-US" sz="7200" i="0"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r>
                        <a:rPr lang="en-US" sz="7200" i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sz="7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7200" i="1">
                              <a:latin typeface="Cambria Math" charset="0"/>
                            </a:rPr>
                            <m:t>𝑏</m:t>
                          </m:r>
                        </m:e>
                        <m:sub>
                          <m:r>
                            <a:rPr lang="en-US" sz="7200" i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7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720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7200" i="1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sz="7200" i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sz="7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7200" i="1">
                              <a:latin typeface="Cambria Math" charset="0"/>
                            </a:rPr>
                            <m:t>𝜀</m:t>
                          </m:r>
                        </m:e>
                        <m:sub>
                          <m:r>
                            <a:rPr lang="en-US" sz="7200" i="1">
                              <a:latin typeface="Cambria Math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7200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421" y="2861561"/>
                <a:ext cx="8484782" cy="1200329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082768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Multiple linear 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527800" cy="782108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lm(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response~explanatory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366000" y="365125"/>
            <a:ext cx="479317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Response y: </a:t>
            </a:r>
          </a:p>
          <a:p>
            <a:r>
              <a:rPr lang="en-US" dirty="0"/>
              <a:t>	Continuous</a:t>
            </a:r>
          </a:p>
          <a:p>
            <a:endParaRPr lang="en-US" dirty="0"/>
          </a:p>
          <a:p>
            <a:r>
              <a:rPr lang="en-US" dirty="0"/>
              <a:t>Explanatory x:</a:t>
            </a:r>
          </a:p>
          <a:p>
            <a:r>
              <a:rPr lang="en-US" dirty="0"/>
              <a:t>	Continuous (tarsus, wing, mass)</a:t>
            </a:r>
          </a:p>
          <a:p>
            <a:r>
              <a:rPr lang="en-US" dirty="0"/>
              <a:t>	Categorical (Sex, Year, Observer, </a:t>
            </a:r>
            <a:r>
              <a:rPr lang="en-US" dirty="0" err="1"/>
              <a:t>BirdID</a:t>
            </a:r>
            <a:r>
              <a:rPr lang="en-US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176421" y="2861561"/>
                <a:ext cx="8484782" cy="12003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7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7200" i="1"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7200" i="1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sz="7200" i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sz="7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7200" i="1">
                              <a:latin typeface="Cambria Math" charset="0"/>
                            </a:rPr>
                            <m:t>𝑏</m:t>
                          </m:r>
                        </m:e>
                        <m:sub>
                          <m:r>
                            <a:rPr lang="en-US" sz="7200" i="0"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r>
                        <a:rPr lang="en-US" sz="7200" i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sz="7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7200" i="1">
                              <a:latin typeface="Cambria Math" charset="0"/>
                            </a:rPr>
                            <m:t>𝑏</m:t>
                          </m:r>
                        </m:e>
                        <m:sub>
                          <m:r>
                            <a:rPr lang="en-US" sz="7200" i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7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720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7200" i="1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sz="7200" i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sz="7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7200" i="1">
                              <a:latin typeface="Cambria Math" charset="0"/>
                            </a:rPr>
                            <m:t>𝜀</m:t>
                          </m:r>
                        </m:e>
                        <m:sub>
                          <m:r>
                            <a:rPr lang="en-US" sz="7200" i="1">
                              <a:latin typeface="Cambria Math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7200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421" y="2861561"/>
                <a:ext cx="8484782" cy="1200329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-805713" y="4804000"/>
                <a:ext cx="13302512" cy="923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5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5400" i="1"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5400" i="1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sz="5400" i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sz="5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5400" i="1">
                              <a:latin typeface="Cambria Math" charset="0"/>
                            </a:rPr>
                            <m:t>𝑏</m:t>
                          </m:r>
                        </m:e>
                        <m:sub>
                          <m:r>
                            <a:rPr lang="en-US" sz="5400" i="0"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r>
                        <a:rPr lang="en-US" sz="5400" i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sz="5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5400" i="1">
                              <a:latin typeface="Cambria Math" charset="0"/>
                            </a:rPr>
                            <m:t>𝑏</m:t>
                          </m:r>
                        </m:e>
                        <m:sub>
                          <m:r>
                            <a:rPr lang="en-US" sz="5400" i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5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540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5400" i="1">
                              <a:latin typeface="Cambria Math" charset="0"/>
                            </a:rPr>
                            <m:t>𝑖</m:t>
                          </m:r>
                          <m:r>
                            <a:rPr lang="en-GB" sz="5400" b="0" i="1" smtClean="0"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r>
                        <a:rPr lang="en-US" sz="540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sz="5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5400" i="1">
                              <a:latin typeface="Cambria Math" charset="0"/>
                            </a:rPr>
                            <m:t>𝑏</m:t>
                          </m:r>
                        </m:e>
                        <m:sub>
                          <m:r>
                            <a:rPr lang="en-GB" sz="5400" b="0" i="0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5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540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5400" i="1">
                              <a:latin typeface="Cambria Math" charset="0"/>
                            </a:rPr>
                            <m:t>𝑖</m:t>
                          </m:r>
                          <m:r>
                            <a:rPr lang="en-GB" sz="54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sz="540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sz="5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5400" i="1">
                              <a:latin typeface="Cambria Math" charset="0"/>
                            </a:rPr>
                            <m:t>𝑏</m:t>
                          </m:r>
                        </m:e>
                        <m:sub>
                          <m:r>
                            <a:rPr lang="en-GB" sz="5400" b="0" i="0" smtClean="0">
                              <a:latin typeface="Cambria Math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sz="5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540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5400" i="1">
                              <a:latin typeface="Cambria Math" charset="0"/>
                            </a:rPr>
                            <m:t>𝑖</m:t>
                          </m:r>
                          <m:r>
                            <a:rPr lang="en-GB" sz="54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sz="540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sz="5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5400" i="1">
                              <a:latin typeface="Cambria Math" charset="0"/>
                            </a:rPr>
                            <m:t>𝜀</m:t>
                          </m:r>
                        </m:e>
                        <m:sub>
                          <m:r>
                            <a:rPr lang="en-US" sz="5400" i="1">
                              <a:latin typeface="Cambria Math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54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805713" y="4804000"/>
                <a:ext cx="13302512" cy="92333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861805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Multiple linear 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4"/>
            <a:ext cx="9389533" cy="58959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lm(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response~explanatory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pPr marL="0" indent="0">
              <a:buNone/>
            </a:pP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dirty="0">
                <a:latin typeface="Calibri" charset="0"/>
                <a:ea typeface="Calibri" charset="0"/>
                <a:cs typeface="Calibri" charset="0"/>
              </a:rPr>
              <a:t>We can have more than one explanatory variable! </a:t>
            </a:r>
          </a:p>
          <a:p>
            <a:pPr marL="0" indent="0">
              <a:buNone/>
            </a:pP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366000" y="365125"/>
            <a:ext cx="479317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Response y: </a:t>
            </a:r>
          </a:p>
          <a:p>
            <a:r>
              <a:rPr lang="en-US" dirty="0"/>
              <a:t>	Continuous</a:t>
            </a:r>
          </a:p>
          <a:p>
            <a:endParaRPr lang="en-US" dirty="0"/>
          </a:p>
          <a:p>
            <a:r>
              <a:rPr lang="en-US" dirty="0"/>
              <a:t>Explanatory x:</a:t>
            </a:r>
          </a:p>
          <a:p>
            <a:r>
              <a:rPr lang="en-US" dirty="0"/>
              <a:t>	Continuous (tarsus, wing, mass)</a:t>
            </a:r>
          </a:p>
          <a:p>
            <a:r>
              <a:rPr lang="en-US" dirty="0"/>
              <a:t>	Categorical (Sex, Year, Observer, </a:t>
            </a:r>
            <a:r>
              <a:rPr lang="en-US" dirty="0" err="1"/>
              <a:t>BirdID</a:t>
            </a:r>
            <a:r>
              <a:rPr lang="en-US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-805713" y="4804000"/>
                <a:ext cx="13302512" cy="923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5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5400" i="1"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5400" i="1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sz="5400" i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sz="5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5400" i="1">
                              <a:latin typeface="Cambria Math" charset="0"/>
                            </a:rPr>
                            <m:t>𝑏</m:t>
                          </m:r>
                        </m:e>
                        <m:sub>
                          <m:r>
                            <a:rPr lang="en-US" sz="5400" i="0"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r>
                        <a:rPr lang="en-US" sz="5400" i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sz="5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5400" i="1">
                              <a:latin typeface="Cambria Math" charset="0"/>
                            </a:rPr>
                            <m:t>𝑏</m:t>
                          </m:r>
                        </m:e>
                        <m:sub>
                          <m:r>
                            <a:rPr lang="en-US" sz="5400" i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5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540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5400" i="1">
                              <a:latin typeface="Cambria Math" charset="0"/>
                            </a:rPr>
                            <m:t>𝑖</m:t>
                          </m:r>
                          <m:r>
                            <a:rPr lang="en-GB" sz="5400" b="0" i="1" smtClean="0"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r>
                        <a:rPr lang="en-US" sz="540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sz="5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5400" i="1">
                              <a:latin typeface="Cambria Math" charset="0"/>
                            </a:rPr>
                            <m:t>𝑏</m:t>
                          </m:r>
                        </m:e>
                        <m:sub>
                          <m:r>
                            <a:rPr lang="en-GB" sz="5400" b="0" i="0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5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540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5400" i="1">
                              <a:latin typeface="Cambria Math" charset="0"/>
                            </a:rPr>
                            <m:t>𝑖</m:t>
                          </m:r>
                          <m:r>
                            <a:rPr lang="en-GB" sz="54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sz="540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sz="5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5400" i="1">
                              <a:latin typeface="Cambria Math" charset="0"/>
                            </a:rPr>
                            <m:t>𝑏</m:t>
                          </m:r>
                        </m:e>
                        <m:sub>
                          <m:r>
                            <a:rPr lang="en-GB" sz="5400" b="0" i="0" smtClean="0">
                              <a:latin typeface="Cambria Math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sz="5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540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5400" i="1">
                              <a:latin typeface="Cambria Math" charset="0"/>
                            </a:rPr>
                            <m:t>𝑖</m:t>
                          </m:r>
                          <m:r>
                            <a:rPr lang="en-GB" sz="54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sz="540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sz="5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5400" i="1">
                              <a:latin typeface="Cambria Math" charset="0"/>
                            </a:rPr>
                            <m:t>𝜀</m:t>
                          </m:r>
                        </m:e>
                        <m:sub>
                          <m:r>
                            <a:rPr lang="en-US" sz="5400" i="1">
                              <a:latin typeface="Cambria Math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5400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805713" y="4804000"/>
                <a:ext cx="13302512" cy="92333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076591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Multiple linear 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4"/>
            <a:ext cx="10515601" cy="58959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lm(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response~explanatory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pPr marL="0" indent="0">
              <a:buNone/>
            </a:pP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dirty="0">
                <a:latin typeface="Calibri" charset="0"/>
                <a:ea typeface="Calibri" charset="0"/>
                <a:cs typeface="Calibri" charset="0"/>
              </a:rPr>
              <a:t>We can have more than one explanatory variable!</a:t>
            </a:r>
          </a:p>
          <a:p>
            <a:pPr marL="0" indent="0">
              <a:buNone/>
            </a:pPr>
            <a:r>
              <a:rPr lang="en-US" dirty="0">
                <a:latin typeface="Calibri" charset="0"/>
                <a:ea typeface="Calibri" charset="0"/>
                <a:cs typeface="Calibri" charset="0"/>
              </a:rPr>
              <a:t>We can even mix continuous and factorial explanatory variables! </a:t>
            </a:r>
          </a:p>
          <a:p>
            <a:pPr marL="0" indent="0">
              <a:buNone/>
            </a:pP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366000" y="365125"/>
            <a:ext cx="479317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Response y: </a:t>
            </a:r>
          </a:p>
          <a:p>
            <a:r>
              <a:rPr lang="en-US" dirty="0"/>
              <a:t>	Continuous</a:t>
            </a:r>
          </a:p>
          <a:p>
            <a:endParaRPr lang="en-US" dirty="0"/>
          </a:p>
          <a:p>
            <a:r>
              <a:rPr lang="en-US" dirty="0"/>
              <a:t>Explanatory x:</a:t>
            </a:r>
          </a:p>
          <a:p>
            <a:r>
              <a:rPr lang="en-US" dirty="0"/>
              <a:t>	Continuous (tarsus, wing, mass)</a:t>
            </a:r>
          </a:p>
          <a:p>
            <a:r>
              <a:rPr lang="en-US" dirty="0"/>
              <a:t>	Categorical (Sex, Year, Observer, </a:t>
            </a:r>
            <a:r>
              <a:rPr lang="en-US" dirty="0" err="1"/>
              <a:t>BirdID</a:t>
            </a:r>
            <a:r>
              <a:rPr lang="en-US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-805713" y="4804000"/>
                <a:ext cx="13302512" cy="923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5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5400" i="1"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5400" i="1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sz="5400" i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sz="5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5400" i="1">
                              <a:latin typeface="Cambria Math" charset="0"/>
                            </a:rPr>
                            <m:t>𝑏</m:t>
                          </m:r>
                        </m:e>
                        <m:sub>
                          <m:r>
                            <a:rPr lang="en-US" sz="5400" i="0"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r>
                        <a:rPr lang="en-US" sz="5400" i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sz="5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5400" i="1">
                              <a:latin typeface="Cambria Math" charset="0"/>
                            </a:rPr>
                            <m:t>𝑏</m:t>
                          </m:r>
                        </m:e>
                        <m:sub>
                          <m:r>
                            <a:rPr lang="en-US" sz="5400" i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5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540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5400" i="1">
                              <a:latin typeface="Cambria Math" charset="0"/>
                            </a:rPr>
                            <m:t>𝑖</m:t>
                          </m:r>
                          <m:r>
                            <a:rPr lang="en-GB" sz="5400" b="0" i="1" smtClean="0"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r>
                        <a:rPr lang="en-US" sz="540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sz="5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5400" i="1">
                              <a:latin typeface="Cambria Math" charset="0"/>
                            </a:rPr>
                            <m:t>𝑏</m:t>
                          </m:r>
                        </m:e>
                        <m:sub>
                          <m:r>
                            <a:rPr lang="en-GB" sz="5400" b="0" i="0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5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540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5400" i="1">
                              <a:latin typeface="Cambria Math" charset="0"/>
                            </a:rPr>
                            <m:t>𝑖</m:t>
                          </m:r>
                          <m:r>
                            <a:rPr lang="en-GB" sz="54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sz="540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sz="5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5400" i="1">
                              <a:latin typeface="Cambria Math" charset="0"/>
                            </a:rPr>
                            <m:t>𝑏</m:t>
                          </m:r>
                        </m:e>
                        <m:sub>
                          <m:r>
                            <a:rPr lang="en-GB" sz="5400" b="0" i="0" smtClean="0">
                              <a:latin typeface="Cambria Math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sz="5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540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5400" i="1">
                              <a:latin typeface="Cambria Math" charset="0"/>
                            </a:rPr>
                            <m:t>𝑖</m:t>
                          </m:r>
                          <m:r>
                            <a:rPr lang="en-GB" sz="54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sz="540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sz="5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5400" i="1">
                              <a:latin typeface="Cambria Math" charset="0"/>
                            </a:rPr>
                            <m:t>𝜀</m:t>
                          </m:r>
                        </m:e>
                        <m:sub>
                          <m:r>
                            <a:rPr lang="en-US" sz="5400" i="1">
                              <a:latin typeface="Cambria Math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5400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805713" y="4804000"/>
                <a:ext cx="13302512" cy="92333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468672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1223</TotalTime>
  <Words>1193</Words>
  <Application>Microsoft Macintosh PowerPoint</Application>
  <PresentationFormat>Widescreen</PresentationFormat>
  <Paragraphs>253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Arial</vt:lpstr>
      <vt:lpstr>Calibri</vt:lpstr>
      <vt:lpstr>Calibri Light</vt:lpstr>
      <vt:lpstr>Cambria Math</vt:lpstr>
      <vt:lpstr>Courier</vt:lpstr>
      <vt:lpstr>Office Theme</vt:lpstr>
      <vt:lpstr>Statistics  with  Spa            ows</vt:lpstr>
      <vt:lpstr>Outline</vt:lpstr>
      <vt:lpstr>Multiple linear models</vt:lpstr>
      <vt:lpstr>Multiple linear models</vt:lpstr>
      <vt:lpstr>Multiple linear models</vt:lpstr>
      <vt:lpstr>Multiple linear models</vt:lpstr>
      <vt:lpstr>Multiple linear models</vt:lpstr>
      <vt:lpstr>Multiple linear models</vt:lpstr>
      <vt:lpstr>Multiple linear models</vt:lpstr>
      <vt:lpstr>Let’s try this</vt:lpstr>
      <vt:lpstr>Let’s try this</vt:lpstr>
      <vt:lpstr>Let’s try this</vt:lpstr>
      <vt:lpstr>Let’s try this</vt:lpstr>
      <vt:lpstr>PowerPoint Presentation</vt:lpstr>
      <vt:lpstr>PowerPoint Presentation</vt:lpstr>
      <vt:lpstr>PowerPoint Presentation</vt:lpstr>
      <vt:lpstr>PowerPoint Presentation</vt:lpstr>
      <vt:lpstr>Ok</vt:lpstr>
      <vt:lpstr>Interactions of terms:</vt:lpstr>
      <vt:lpstr>PowerPoint Presentation</vt:lpstr>
      <vt:lpstr>PowerPoint Presentation</vt:lpstr>
      <vt:lpstr>PowerPoint Presentation</vt:lpstr>
      <vt:lpstr>Let’s try this</vt:lpstr>
      <vt:lpstr>PowerPoint Presentation</vt:lpstr>
      <vt:lpstr>What else?</vt:lpstr>
      <vt:lpstr>Take home: categorical predictors: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Statistics  with  Spa            ows</dc:title>
  <dc:creator>JS</dc:creator>
  <cp:lastModifiedBy>Schroeder, Julia</cp:lastModifiedBy>
  <cp:revision>99</cp:revision>
  <cp:lastPrinted>2016-10-21T15:54:12Z</cp:lastPrinted>
  <dcterms:created xsi:type="dcterms:W3CDTF">2016-10-19T17:08:10Z</dcterms:created>
  <dcterms:modified xsi:type="dcterms:W3CDTF">2020-09-23T12:03:57Z</dcterms:modified>
</cp:coreProperties>
</file>